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440" r:id="rId2"/>
    <p:sldId id="442" r:id="rId3"/>
    <p:sldId id="447" r:id="rId4"/>
    <p:sldId id="450" r:id="rId5"/>
    <p:sldId id="256" r:id="rId6"/>
    <p:sldId id="257" r:id="rId7"/>
    <p:sldId id="258" r:id="rId8"/>
    <p:sldId id="446" r:id="rId9"/>
    <p:sldId id="443" r:id="rId10"/>
    <p:sldId id="444" r:id="rId11"/>
    <p:sldId id="448" r:id="rId12"/>
    <p:sldId id="453" r:id="rId13"/>
    <p:sldId id="454" r:id="rId14"/>
    <p:sldId id="45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70"/>
    <p:restoredTop sz="90530"/>
  </p:normalViewPr>
  <p:slideViewPr>
    <p:cSldViewPr snapToGrid="0" snapToObjects="1">
      <p:cViewPr varScale="1">
        <p:scale>
          <a:sx n="98" d="100"/>
          <a:sy n="98" d="100"/>
        </p:scale>
        <p:origin x="100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4F6FF2-15A3-3E47-899C-8C1AB546CB63}" type="datetimeFigureOut">
              <a:rPr lang="en-US" smtClean="0"/>
              <a:t>3/23/23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9D5D2F-7159-984F-A386-A1653FA3BBC7}" type="slidenum">
              <a:rPr lang="en-US" smtClean="0"/>
              <a:t>‹#›</a:t>
            </a:fld>
            <a:endParaRPr lang="en-US"/>
          </a:p>
        </p:txBody>
      </p:sp>
    </p:spTree>
    <p:extLst>
      <p:ext uri="{BB962C8B-B14F-4D97-AF65-F5344CB8AC3E}">
        <p14:creationId xmlns:p14="http://schemas.microsoft.com/office/powerpoint/2010/main" val="1644392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6487906-38C7-2948-8EF2-63BA3985CDFF}" type="slidenum">
              <a:rPr lang="en-US" smtClean="0"/>
              <a:pPr>
                <a:defRPr/>
              </a:pPr>
              <a:t>1</a:t>
            </a:fld>
            <a:endParaRPr lang="en-US"/>
          </a:p>
        </p:txBody>
      </p:sp>
    </p:spTree>
    <p:extLst>
      <p:ext uri="{BB962C8B-B14F-4D97-AF65-F5344CB8AC3E}">
        <p14:creationId xmlns:p14="http://schemas.microsoft.com/office/powerpoint/2010/main" val="250060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1" dirty="0">
              <a:solidFill>
                <a:srgbClr val="FF0000"/>
              </a:solidFill>
            </a:endParaRPr>
          </a:p>
        </p:txBody>
      </p:sp>
      <p:sp>
        <p:nvSpPr>
          <p:cNvPr id="4" name="Slide Number Placeholder 3"/>
          <p:cNvSpPr>
            <a:spLocks noGrp="1"/>
          </p:cNvSpPr>
          <p:nvPr>
            <p:ph type="sldNum" sz="quarter" idx="5"/>
          </p:nvPr>
        </p:nvSpPr>
        <p:spPr/>
        <p:txBody>
          <a:bodyPr/>
          <a:lstStyle/>
          <a:p>
            <a:fld id="{CC9D5D2F-7159-984F-A386-A1653FA3BBC7}" type="slidenum">
              <a:rPr lang="en-US" smtClean="0"/>
              <a:t>6</a:t>
            </a:fld>
            <a:endParaRPr lang="en-US"/>
          </a:p>
        </p:txBody>
      </p:sp>
    </p:spTree>
    <p:extLst>
      <p:ext uri="{BB962C8B-B14F-4D97-AF65-F5344CB8AC3E}">
        <p14:creationId xmlns:p14="http://schemas.microsoft.com/office/powerpoint/2010/main" val="4232884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ABE0C-D46B-F345-96BC-4B49BCB8C58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941B66-54DB-194A-B1C5-623B17811D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C10A20-F208-8E4D-9A34-7F76A7D7BBAC}"/>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5" name="Footer Placeholder 4">
            <a:extLst>
              <a:ext uri="{FF2B5EF4-FFF2-40B4-BE49-F238E27FC236}">
                <a16:creationId xmlns:a16="http://schemas.microsoft.com/office/drawing/2014/main" id="{B88AD2EC-007A-C149-94A6-B57274EB8F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F13F7D-38EB-5C44-9EDF-DCA1E144BDEB}"/>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4023265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6FDB9-FC2B-3749-B364-9927058724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5A4E45E-3E82-F744-95A8-868B66E627A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FB9AF4-D4C9-E14B-B413-39C25678E6A4}"/>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5" name="Footer Placeholder 4">
            <a:extLst>
              <a:ext uri="{FF2B5EF4-FFF2-40B4-BE49-F238E27FC236}">
                <a16:creationId xmlns:a16="http://schemas.microsoft.com/office/drawing/2014/main" id="{13043F87-E778-7B49-BE91-E83FCEF362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E7DD28-4DAD-3044-8C96-C674F8D35B77}"/>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1676559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63307A-994C-1F40-8615-267A4E827BA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5F06865-8497-8445-8968-E19211DF080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479525-4E3E-8849-9905-077D85AF33DE}"/>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5" name="Footer Placeholder 4">
            <a:extLst>
              <a:ext uri="{FF2B5EF4-FFF2-40B4-BE49-F238E27FC236}">
                <a16:creationId xmlns:a16="http://schemas.microsoft.com/office/drawing/2014/main" id="{F3491E24-EB9C-A44C-979E-3A2D8E208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8A93AE-5696-BB4E-AEB1-34975964E610}"/>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4105460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D084E-05F1-5846-86BD-C6D3A1A47A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1EFA53-553E-7047-A95E-662EDDB1A4D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C19B35-D701-2145-83A1-9B5AB6B6E2E3}"/>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5" name="Footer Placeholder 4">
            <a:extLst>
              <a:ext uri="{FF2B5EF4-FFF2-40B4-BE49-F238E27FC236}">
                <a16:creationId xmlns:a16="http://schemas.microsoft.com/office/drawing/2014/main" id="{C5ABC739-4ED0-0F48-BDAA-4EDA11A5C2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33237E-EE22-F84B-A3A3-72ADDF9CEA1B}"/>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1590838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460A3-7CB4-0C42-B8D3-625286C972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624CE57-304A-5244-AE8F-3AF4B1D88F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91321EF-C8F3-2B4D-82F6-57E53CB96D57}"/>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5" name="Footer Placeholder 4">
            <a:extLst>
              <a:ext uri="{FF2B5EF4-FFF2-40B4-BE49-F238E27FC236}">
                <a16:creationId xmlns:a16="http://schemas.microsoft.com/office/drawing/2014/main" id="{4C886F75-D6F9-0749-AA7C-842AE7DC4D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32CD25-F094-3044-8A71-435A2BE649F6}"/>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1376784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1AF72-6C0F-CB47-B100-8123CA87DF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BC3C61-6094-BF49-A9AE-505F94D3FF7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CE9E29-4119-2244-8534-D52280334E8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172F5E-3ED4-DA42-8482-D7CF3161074C}"/>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6" name="Footer Placeholder 5">
            <a:extLst>
              <a:ext uri="{FF2B5EF4-FFF2-40B4-BE49-F238E27FC236}">
                <a16:creationId xmlns:a16="http://schemas.microsoft.com/office/drawing/2014/main" id="{55A8CD41-8412-F646-B51B-6731CDA2F9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CC6F25-E1B4-E848-8123-80445024F8A6}"/>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773010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7CE65-3A78-E449-B5F8-66C949FB37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FBD59F2-CC99-1E48-9904-E676A2E45D4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593CDF6-65A0-4349-A3D4-4C718B75D2D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150B2D-D2BC-294F-804B-E4B03DBA28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B3D2AAF-5C1E-204C-94EB-EC43ADC9377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DB6860-853A-0544-897D-52601C4FD567}"/>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8" name="Footer Placeholder 7">
            <a:extLst>
              <a:ext uri="{FF2B5EF4-FFF2-40B4-BE49-F238E27FC236}">
                <a16:creationId xmlns:a16="http://schemas.microsoft.com/office/drawing/2014/main" id="{3ACFD6F7-4D9C-4F45-9EA6-30DBB1EAF6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12805F-2A65-DF4D-A2C1-762D75FA476C}"/>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3379577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A47B6-BCDE-B847-914D-8DA0796419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F8485D-70E9-5845-BCC1-5C5F84BFC9FF}"/>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4" name="Footer Placeholder 3">
            <a:extLst>
              <a:ext uri="{FF2B5EF4-FFF2-40B4-BE49-F238E27FC236}">
                <a16:creationId xmlns:a16="http://schemas.microsoft.com/office/drawing/2014/main" id="{674A819E-4683-E044-804E-2B11FE2B36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5E9953-D1D8-EF4E-85BB-FB2330B2A127}"/>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349764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94F749-0E42-D14D-91A4-874908FFD4CA}"/>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3" name="Footer Placeholder 2">
            <a:extLst>
              <a:ext uri="{FF2B5EF4-FFF2-40B4-BE49-F238E27FC236}">
                <a16:creationId xmlns:a16="http://schemas.microsoft.com/office/drawing/2014/main" id="{3E9F8221-C7DA-3643-A2C4-BB6ADEFF352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436438-3010-4147-83F8-DF66A99A4B2F}"/>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3432776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70EFC-3C6B-7545-B234-0B82C55160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9826B8-62C8-AB48-A677-EF10674706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A3BD198-BC53-CA4C-AD95-C9EBE56AA4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F9B17B6-9434-724A-A75F-158F46A39A75}"/>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6" name="Footer Placeholder 5">
            <a:extLst>
              <a:ext uri="{FF2B5EF4-FFF2-40B4-BE49-F238E27FC236}">
                <a16:creationId xmlns:a16="http://schemas.microsoft.com/office/drawing/2014/main" id="{C1722558-BC18-7F4C-BB10-E914D7D811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26A5EC-1114-E344-83B5-DA35306B588F}"/>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3021554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54C82-99CE-0547-B81E-F84FC3C8F3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7FE618E-5C9F-5746-BBAA-E324334724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B665304-A50A-7742-9D96-16E10F4B33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BF93793-0AB9-3A4E-BCBF-7D9A24FED2D8}"/>
              </a:ext>
            </a:extLst>
          </p:cNvPr>
          <p:cNvSpPr>
            <a:spLocks noGrp="1"/>
          </p:cNvSpPr>
          <p:nvPr>
            <p:ph type="dt" sz="half" idx="10"/>
          </p:nvPr>
        </p:nvSpPr>
        <p:spPr/>
        <p:txBody>
          <a:bodyPr/>
          <a:lstStyle/>
          <a:p>
            <a:fld id="{C0F86B04-0630-E24F-B72F-60AF1D433473}" type="datetimeFigureOut">
              <a:rPr lang="en-US" smtClean="0"/>
              <a:t>3/23/23</a:t>
            </a:fld>
            <a:endParaRPr lang="en-US"/>
          </a:p>
        </p:txBody>
      </p:sp>
      <p:sp>
        <p:nvSpPr>
          <p:cNvPr id="6" name="Footer Placeholder 5">
            <a:extLst>
              <a:ext uri="{FF2B5EF4-FFF2-40B4-BE49-F238E27FC236}">
                <a16:creationId xmlns:a16="http://schemas.microsoft.com/office/drawing/2014/main" id="{4DCCD222-9E09-254A-B0B4-101F77ECD3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3E689C-A94F-724D-99B8-7C1A3355FCFC}"/>
              </a:ext>
            </a:extLst>
          </p:cNvPr>
          <p:cNvSpPr>
            <a:spLocks noGrp="1"/>
          </p:cNvSpPr>
          <p:nvPr>
            <p:ph type="sldNum" sz="quarter" idx="12"/>
          </p:nvPr>
        </p:nvSpPr>
        <p:spPr/>
        <p:txBody>
          <a:bodyPr/>
          <a:lstStyle/>
          <a:p>
            <a:fld id="{4997E596-EB0D-A144-A7CF-8379982E1044}" type="slidenum">
              <a:rPr lang="en-US" smtClean="0"/>
              <a:t>‹#›</a:t>
            </a:fld>
            <a:endParaRPr lang="en-US"/>
          </a:p>
        </p:txBody>
      </p:sp>
    </p:spTree>
    <p:extLst>
      <p:ext uri="{BB962C8B-B14F-4D97-AF65-F5344CB8AC3E}">
        <p14:creationId xmlns:p14="http://schemas.microsoft.com/office/powerpoint/2010/main" val="1117170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396965-BD98-8945-AD3A-BF9B2A0768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B66E80-17C5-684F-975E-279002363E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DDA10B-D081-F744-8A6A-53E77814EF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F86B04-0630-E24F-B72F-60AF1D433473}" type="datetimeFigureOut">
              <a:rPr lang="en-US" smtClean="0"/>
              <a:t>3/23/23</a:t>
            </a:fld>
            <a:endParaRPr lang="en-US"/>
          </a:p>
        </p:txBody>
      </p:sp>
      <p:sp>
        <p:nvSpPr>
          <p:cNvPr id="5" name="Footer Placeholder 4">
            <a:extLst>
              <a:ext uri="{FF2B5EF4-FFF2-40B4-BE49-F238E27FC236}">
                <a16:creationId xmlns:a16="http://schemas.microsoft.com/office/drawing/2014/main" id="{C5033734-DFBB-3A44-85BD-1944605CEA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242BF9-364F-2747-98FE-AA1C83223D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97E596-EB0D-A144-A7CF-8379982E1044}" type="slidenum">
              <a:rPr lang="en-US" smtClean="0"/>
              <a:t>‹#›</a:t>
            </a:fld>
            <a:endParaRPr lang="en-US"/>
          </a:p>
        </p:txBody>
      </p:sp>
    </p:spTree>
    <p:extLst>
      <p:ext uri="{BB962C8B-B14F-4D97-AF65-F5344CB8AC3E}">
        <p14:creationId xmlns:p14="http://schemas.microsoft.com/office/powerpoint/2010/main" val="540179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mailto:ietf-alto@skiesel.de" TargetMode="Externa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www.sciencedirect.com/science/article/abs/pii/S0167739X18302413" TargetMode="External"/><Relationship Id="rId3" Type="http://schemas.openxmlformats.org/officeDocument/2006/relationships/hyperlink" Target="https://datatracker.ietf.org/doc/draft-lachos-sfc-multi-domain-alto/" TargetMode="External"/><Relationship Id="rId7" Type="http://schemas.openxmlformats.org/officeDocument/2006/relationships/hyperlink" Target="https://ieeexplore.ieee.org/abstract/document/8756056" TargetMode="External"/><Relationship Id="rId2" Type="http://schemas.openxmlformats.org/officeDocument/2006/relationships/hyperlink" Target="https://datatracker.ietf.org/doc/draft-lachos-alto-multi-domain-use-cases/" TargetMode="External"/><Relationship Id="rId1" Type="http://schemas.openxmlformats.org/officeDocument/2006/relationships/slideLayout" Target="../slideLayouts/slideLayout2.xml"/><Relationship Id="rId6" Type="http://schemas.openxmlformats.org/officeDocument/2006/relationships/hyperlink" Target="https://datatracker.ietf.org/doc/draft-xiang-alto-multidomain-analytics/" TargetMode="External"/><Relationship Id="rId5" Type="http://schemas.openxmlformats.org/officeDocument/2006/relationships/hyperlink" Target="https://datatracker.ietf.org/doc/draft-lachosrothenberg-alto-md-e2e-ns/" TargetMode="External"/><Relationship Id="rId10" Type="http://schemas.openxmlformats.org/officeDocument/2006/relationships/hyperlink" Target="https://datatracker.ietf.org/doc/draft-medved-alto-svr-apis/" TargetMode="External"/><Relationship Id="rId4" Type="http://schemas.openxmlformats.org/officeDocument/2006/relationships/hyperlink" Target="https://datatracker.ietf.org/doc/draft-lachosrothenberg-alto-brokermdo/" TargetMode="External"/><Relationship Id="rId9" Type="http://schemas.openxmlformats.org/officeDocument/2006/relationships/hyperlink" Target="https://datatracker.ietf.org/doc/draft-dulinski-alto-inter-alto-protoco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22759" y="806837"/>
            <a:ext cx="8281440" cy="2447353"/>
          </a:xfrm>
        </p:spPr>
        <p:txBody>
          <a:bodyPr/>
          <a:lstStyle/>
          <a:p>
            <a:r>
              <a:rPr lang="en-US" sz="4267" dirty="0">
                <a:solidFill>
                  <a:srgbClr val="0F4D92"/>
                </a:solidFill>
                <a:latin typeface="Georgia" charset="0"/>
                <a:ea typeface="ＭＳ Ｐゴシック" charset="0"/>
                <a:cs typeface="ＭＳ Ｐゴシック" charset="0"/>
              </a:rPr>
              <a:t>ALTO Re-charter Item: Multidomain ALTO</a:t>
            </a:r>
            <a:endParaRPr lang="en-US" sz="2133" dirty="0"/>
          </a:p>
        </p:txBody>
      </p:sp>
      <p:sp>
        <p:nvSpPr>
          <p:cNvPr id="3" name="Subtitle 2"/>
          <p:cNvSpPr>
            <a:spLocks noGrp="1"/>
          </p:cNvSpPr>
          <p:nvPr>
            <p:ph type="subTitle" idx="1"/>
          </p:nvPr>
        </p:nvSpPr>
        <p:spPr>
          <a:xfrm>
            <a:off x="2763079" y="3254189"/>
            <a:ext cx="6400800" cy="3039035"/>
          </a:xfrm>
        </p:spPr>
        <p:txBody>
          <a:bodyPr/>
          <a:lstStyle/>
          <a:p>
            <a:pPr>
              <a:spcBef>
                <a:spcPts val="0"/>
              </a:spcBef>
            </a:pPr>
            <a:endParaRPr lang="en-US" sz="3733" dirty="0"/>
          </a:p>
          <a:p>
            <a:r>
              <a:rPr lang="en-US" sz="2667" dirty="0"/>
              <a:t>IETF 109, Virtual (Bangkok) Event</a:t>
            </a:r>
          </a:p>
          <a:p>
            <a:endParaRPr lang="en-US" sz="2667" dirty="0"/>
          </a:p>
          <a:p>
            <a:pPr>
              <a:spcBef>
                <a:spcPts val="0"/>
              </a:spcBef>
            </a:pPr>
            <a:r>
              <a:rPr lang="en-US" sz="2667" dirty="0"/>
              <a:t>Nov. 19, 2020</a:t>
            </a:r>
          </a:p>
        </p:txBody>
      </p:sp>
    </p:spTree>
    <p:extLst>
      <p:ext uri="{BB962C8B-B14F-4D97-AF65-F5344CB8AC3E}">
        <p14:creationId xmlns:p14="http://schemas.microsoft.com/office/powerpoint/2010/main" val="1795616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2FEBF-3876-484A-A6A9-15F7D67636A1}"/>
              </a:ext>
            </a:extLst>
          </p:cNvPr>
          <p:cNvSpPr>
            <a:spLocks noGrp="1"/>
          </p:cNvSpPr>
          <p:nvPr>
            <p:ph type="title"/>
          </p:nvPr>
        </p:nvSpPr>
        <p:spPr/>
        <p:txBody>
          <a:bodyPr/>
          <a:lstStyle/>
          <a:p>
            <a:r>
              <a:rPr lang="en-US" dirty="0"/>
              <a:t>Details: Potential Milestones (1-2 years)</a:t>
            </a:r>
          </a:p>
        </p:txBody>
      </p:sp>
      <p:sp>
        <p:nvSpPr>
          <p:cNvPr id="3" name="Content Placeholder 2">
            <a:extLst>
              <a:ext uri="{FF2B5EF4-FFF2-40B4-BE49-F238E27FC236}">
                <a16:creationId xmlns:a16="http://schemas.microsoft.com/office/drawing/2014/main" id="{BBF597E2-CDD5-5E45-B893-A3754F5206FF}"/>
              </a:ext>
            </a:extLst>
          </p:cNvPr>
          <p:cNvSpPr>
            <a:spLocks noGrp="1"/>
          </p:cNvSpPr>
          <p:nvPr>
            <p:ph idx="1"/>
          </p:nvPr>
        </p:nvSpPr>
        <p:spPr/>
        <p:txBody>
          <a:bodyPr>
            <a:normAutofit lnSpcReduction="10000"/>
          </a:bodyPr>
          <a:lstStyle/>
          <a:p>
            <a:r>
              <a:rPr lang="en-US" dirty="0"/>
              <a:t>Now - Mar. 2021: Presentations and meetings to clarify use cases and requirements at related venues including LHC, GNA-G DIS, </a:t>
            </a:r>
            <a:r>
              <a:rPr lang="en-US" dirty="0" err="1"/>
              <a:t>panrg</a:t>
            </a:r>
            <a:r>
              <a:rPr lang="en-US" dirty="0"/>
              <a:t>, PRP, …</a:t>
            </a:r>
          </a:p>
          <a:p>
            <a:r>
              <a:rPr lang="en-US" dirty="0"/>
              <a:t>Mar. 2021 (IETF 110): Initial draft containing use cases, requirements, preliminary design (e.g., ALTO MDA)</a:t>
            </a:r>
          </a:p>
          <a:p>
            <a:r>
              <a:rPr lang="en-US" dirty="0"/>
              <a:t>July 2021 (IETF 111): Prototyping of ALTO MDA and test</a:t>
            </a:r>
          </a:p>
          <a:p>
            <a:r>
              <a:rPr lang="en-US" dirty="0"/>
              <a:t>Nov. 2021 (IETF 112): Report prototyping results, complete specification, propose WG adoption</a:t>
            </a:r>
          </a:p>
          <a:p>
            <a:r>
              <a:rPr lang="en-US" dirty="0"/>
              <a:t>Mar. 2022 (IETF 113): Iteration</a:t>
            </a:r>
          </a:p>
          <a:p>
            <a:r>
              <a:rPr lang="en-US" dirty="0"/>
              <a:t>July 2022 (IETF 114): Submit to IESG</a:t>
            </a:r>
          </a:p>
        </p:txBody>
      </p:sp>
    </p:spTree>
    <p:extLst>
      <p:ext uri="{BB962C8B-B14F-4D97-AF65-F5344CB8AC3E}">
        <p14:creationId xmlns:p14="http://schemas.microsoft.com/office/powerpoint/2010/main" val="12644646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BEDF3-BFB6-F24C-BA3B-FD5B379A123F}"/>
              </a:ext>
            </a:extLst>
          </p:cNvPr>
          <p:cNvSpPr>
            <a:spLocks noGrp="1"/>
          </p:cNvSpPr>
          <p:nvPr>
            <p:ph type="title"/>
          </p:nvPr>
        </p:nvSpPr>
        <p:spPr/>
        <p:txBody>
          <a:bodyPr/>
          <a:lstStyle/>
          <a:p>
            <a:r>
              <a:rPr lang="en-US" dirty="0"/>
              <a:t>Proposed Paragraph</a:t>
            </a:r>
          </a:p>
        </p:txBody>
      </p:sp>
      <p:sp>
        <p:nvSpPr>
          <p:cNvPr id="3" name="Content Placeholder 2">
            <a:extLst>
              <a:ext uri="{FF2B5EF4-FFF2-40B4-BE49-F238E27FC236}">
                <a16:creationId xmlns:a16="http://schemas.microsoft.com/office/drawing/2014/main" id="{CD0A07D4-A397-D84E-9C0A-4D1BFCC54DD7}"/>
              </a:ext>
            </a:extLst>
          </p:cNvPr>
          <p:cNvSpPr>
            <a:spLocks noGrp="1"/>
          </p:cNvSpPr>
          <p:nvPr>
            <p:ph idx="1"/>
          </p:nvPr>
        </p:nvSpPr>
        <p:spPr>
          <a:xfrm>
            <a:off x="838199" y="1547446"/>
            <a:ext cx="10685745" cy="5166505"/>
          </a:xfrm>
        </p:spPr>
        <p:txBody>
          <a:bodyPr>
            <a:normAutofit fontScale="77500" lnSpcReduction="20000"/>
          </a:bodyPr>
          <a:lstStyle/>
          <a:p>
            <a:pPr marL="0" indent="0">
              <a:buNone/>
            </a:pPr>
            <a:r>
              <a:rPr lang="en-US" dirty="0">
                <a:latin typeface="Courier New" panose="02070309020205020404" pitchFamily="49" charset="0"/>
                <a:cs typeface="Courier New" panose="02070309020205020404" pitchFamily="49" charset="0"/>
              </a:rPr>
              <a:t>Extensions of ALTO services to support multi-domain settings. The current ALTO framework has made clear how to provide network information from a single ALTO server for a single network (administrative domain), but the network devices traversed by a flow can be managed by multiple networks that are not in the same domain. The working group will investigate and extend the ALTO framework to (1) specify multi-ALTO-server protocol flow and usage guidelines when an ALTO service involves network paths spanning multiple domains with multiple ALTO servers, and (2) extend or introduce ALTO services allowing east-west interfaces for multiple ALTO server integration and collaboration. The specification and extensions should use existing services whenever possible. The specification and extensions should consider realistic complexities including incremental deployment, dynamicity, and security issues including access control, authorization (e.g., an ALTO server provides information for a network that the server has no authorization), and privacy protection in multi-domain settings.</a:t>
            </a:r>
          </a:p>
        </p:txBody>
      </p:sp>
    </p:spTree>
    <p:extLst>
      <p:ext uri="{BB962C8B-B14F-4D97-AF65-F5344CB8AC3E}">
        <p14:creationId xmlns:p14="http://schemas.microsoft.com/office/powerpoint/2010/main" val="2052567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D665B4-3389-094B-912C-12FCB4429BAC}"/>
              </a:ext>
            </a:extLst>
          </p:cNvPr>
          <p:cNvSpPr>
            <a:spLocks noGrp="1"/>
          </p:cNvSpPr>
          <p:nvPr>
            <p:ph type="ctrTitle"/>
          </p:nvPr>
        </p:nvSpPr>
        <p:spPr/>
        <p:txBody>
          <a:bodyPr/>
          <a:lstStyle/>
          <a:p>
            <a:r>
              <a:rPr lang="en-US" dirty="0"/>
              <a:t>Backup Slides</a:t>
            </a:r>
          </a:p>
        </p:txBody>
      </p:sp>
      <p:sp>
        <p:nvSpPr>
          <p:cNvPr id="5" name="Subtitle 4">
            <a:extLst>
              <a:ext uri="{FF2B5EF4-FFF2-40B4-BE49-F238E27FC236}">
                <a16:creationId xmlns:a16="http://schemas.microsoft.com/office/drawing/2014/main" id="{97F52D44-3725-9B40-BE07-EAAFD66C05D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39834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CA449-2B65-5741-AA9B-88A7B5E87ADB}"/>
              </a:ext>
            </a:extLst>
          </p:cNvPr>
          <p:cNvSpPr>
            <a:spLocks noGrp="1"/>
          </p:cNvSpPr>
          <p:nvPr>
            <p:ph type="title"/>
          </p:nvPr>
        </p:nvSpPr>
        <p:spPr/>
        <p:txBody>
          <a:bodyPr/>
          <a:lstStyle/>
          <a:p>
            <a:r>
              <a:rPr lang="en-US" dirty="0"/>
              <a:t>IETF ALTO 2008 → RFC 7285 (2014)</a:t>
            </a:r>
          </a:p>
        </p:txBody>
      </p:sp>
      <p:sp>
        <p:nvSpPr>
          <p:cNvPr id="3" name="Content Placeholder 2">
            <a:extLst>
              <a:ext uri="{FF2B5EF4-FFF2-40B4-BE49-F238E27FC236}">
                <a16:creationId xmlns:a16="http://schemas.microsoft.com/office/drawing/2014/main" id="{382B877A-A08D-9E4A-9C4F-BE7F6E3B1F64}"/>
              </a:ext>
            </a:extLst>
          </p:cNvPr>
          <p:cNvSpPr>
            <a:spLocks noGrp="1"/>
          </p:cNvSpPr>
          <p:nvPr>
            <p:ph idx="1"/>
          </p:nvPr>
        </p:nvSpPr>
        <p:spPr/>
        <p:txBody>
          <a:bodyPr>
            <a:normAutofit fontScale="85000" lnSpcReduction="20000"/>
          </a:bodyPr>
          <a:lstStyle/>
          <a:p>
            <a:r>
              <a:rPr lang="en-US" dirty="0"/>
              <a:t>ALTO  protocol = one-way interface from the underlying IP network to an overlay, that is untrusted from network operator’s point of view, possibly unmanaged</a:t>
            </a:r>
          </a:p>
          <a:p>
            <a:pPr lvl="1"/>
            <a:r>
              <a:rPr lang="en-US" dirty="0"/>
              <a:t>P2P networks (</a:t>
            </a:r>
            <a:r>
              <a:rPr lang="en-US" dirty="0" err="1"/>
              <a:t>BitTorrent</a:t>
            </a:r>
            <a:r>
              <a:rPr lang="en-US" dirty="0"/>
              <a:t>)</a:t>
            </a:r>
          </a:p>
          <a:p>
            <a:pPr lvl="1"/>
            <a:r>
              <a:rPr lang="en-US" dirty="0"/>
              <a:t>Content Delivery Networks</a:t>
            </a:r>
          </a:p>
          <a:p>
            <a:r>
              <a:rPr lang="en-US" dirty="0"/>
              <a:t>The overlay nodes have only one “freedom of choice”: to which other overlay nodes (IP addresses) to connect and send/request data</a:t>
            </a:r>
          </a:p>
          <a:p>
            <a:pPr lvl="1"/>
            <a:r>
              <a:rPr lang="en-US" dirty="0"/>
              <a:t>Decision made in the endpoint of the data transmission</a:t>
            </a:r>
          </a:p>
          <a:p>
            <a:pPr lvl="1"/>
            <a:r>
              <a:rPr lang="en-US" dirty="0"/>
              <a:t>Decision made at a central location (e.g. </a:t>
            </a:r>
            <a:r>
              <a:rPr lang="en-US" dirty="0" err="1"/>
              <a:t>BitTorrent</a:t>
            </a:r>
            <a:r>
              <a:rPr lang="en-US" dirty="0"/>
              <a:t> tracker)</a:t>
            </a:r>
          </a:p>
          <a:p>
            <a:r>
              <a:rPr lang="en-US" dirty="0"/>
              <a:t>Incentive: the (postulated) “win-win situation”</a:t>
            </a:r>
          </a:p>
          <a:p>
            <a:pPr lvl="1"/>
            <a:r>
              <a:rPr lang="en-US" dirty="0"/>
              <a:t>Overlay network gets better performance</a:t>
            </a:r>
          </a:p>
          <a:p>
            <a:pPr lvl="1"/>
            <a:r>
              <a:rPr lang="en-US" dirty="0"/>
              <a:t>Cost-optimization in the underlying IP network → no price increase / no throttling for end-user</a:t>
            </a:r>
          </a:p>
          <a:p>
            <a:pPr lvl="2"/>
            <a:r>
              <a:rPr lang="en-US" dirty="0"/>
              <a:t>Traffic engineering in own network domain</a:t>
            </a:r>
          </a:p>
          <a:p>
            <a:pPr lvl="2"/>
            <a:r>
              <a:rPr lang="en-US" dirty="0"/>
              <a:t>Reduced cost for peering or upstream capacity</a:t>
            </a:r>
          </a:p>
        </p:txBody>
      </p:sp>
      <p:sp>
        <p:nvSpPr>
          <p:cNvPr id="4" name="Rectangle 3">
            <a:extLst>
              <a:ext uri="{FF2B5EF4-FFF2-40B4-BE49-F238E27FC236}">
                <a16:creationId xmlns:a16="http://schemas.microsoft.com/office/drawing/2014/main" id="{8F7553D2-5DC2-B64E-A414-8B856B91D8F4}"/>
              </a:ext>
            </a:extLst>
          </p:cNvPr>
          <p:cNvSpPr/>
          <p:nvPr/>
        </p:nvSpPr>
        <p:spPr>
          <a:xfrm>
            <a:off x="612384" y="6311900"/>
            <a:ext cx="2280432" cy="369332"/>
          </a:xfrm>
          <a:prstGeom prst="rect">
            <a:avLst/>
          </a:prstGeom>
        </p:spPr>
        <p:txBody>
          <a:bodyPr wrap="none">
            <a:spAutoFit/>
          </a:bodyPr>
          <a:lstStyle/>
          <a:p>
            <a:r>
              <a:rPr lang="en-US" dirty="0"/>
              <a:t>[Sebastian 9/30/2020]</a:t>
            </a:r>
          </a:p>
        </p:txBody>
      </p:sp>
    </p:spTree>
    <p:extLst>
      <p:ext uri="{BB962C8B-B14F-4D97-AF65-F5344CB8AC3E}">
        <p14:creationId xmlns:p14="http://schemas.microsoft.com/office/powerpoint/2010/main" val="2282903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5C790-2723-A744-8872-0653E683C314}"/>
              </a:ext>
            </a:extLst>
          </p:cNvPr>
          <p:cNvSpPr>
            <a:spLocks noGrp="1"/>
          </p:cNvSpPr>
          <p:nvPr>
            <p:ph type="title"/>
          </p:nvPr>
        </p:nvSpPr>
        <p:spPr/>
        <p:txBody>
          <a:bodyPr/>
          <a:lstStyle/>
          <a:p>
            <a:r>
              <a:rPr lang="en-US" dirty="0"/>
              <a:t>Additional Questions</a:t>
            </a:r>
          </a:p>
        </p:txBody>
      </p:sp>
      <p:sp>
        <p:nvSpPr>
          <p:cNvPr id="3" name="Content Placeholder 2">
            <a:extLst>
              <a:ext uri="{FF2B5EF4-FFF2-40B4-BE49-F238E27FC236}">
                <a16:creationId xmlns:a16="http://schemas.microsoft.com/office/drawing/2014/main" id="{AFB1F88D-3C3D-CA48-839D-430F905C3045}"/>
              </a:ext>
            </a:extLst>
          </p:cNvPr>
          <p:cNvSpPr>
            <a:spLocks noGrp="1"/>
          </p:cNvSpPr>
          <p:nvPr>
            <p:ph idx="1"/>
          </p:nvPr>
        </p:nvSpPr>
        <p:spPr/>
        <p:txBody>
          <a:bodyPr/>
          <a:lstStyle/>
          <a:p>
            <a:r>
              <a:rPr lang="en-US" dirty="0"/>
              <a:t>The “routing cost” metric makes it difficult to aggregate different point of views</a:t>
            </a:r>
          </a:p>
          <a:p>
            <a:pPr lvl="1"/>
            <a:r>
              <a:rPr lang="en-US" dirty="0"/>
              <a:t>See also RFC 8686, Appendix C</a:t>
            </a:r>
          </a:p>
          <a:p>
            <a:r>
              <a:rPr lang="en-US" dirty="0"/>
              <a:t>The “ALTO advice” runs in the opposite direction of the money</a:t>
            </a:r>
          </a:p>
          <a:p>
            <a:pPr lvl="1"/>
            <a:r>
              <a:rPr lang="en-US" dirty="0"/>
              <a:t>will it always stop at the peering points / Tier-1 carriers?</a:t>
            </a:r>
          </a:p>
          <a:p>
            <a:pPr lvl="1"/>
            <a:r>
              <a:rPr lang="en-US" dirty="0"/>
              <a:t>what if the advice given by ISP1’s ALTO server impairs ISP2’s traffic engineering?</a:t>
            </a:r>
          </a:p>
          <a:p>
            <a:pPr lvl="1"/>
            <a:r>
              <a:rPr lang="en-US" dirty="0"/>
              <a:t>will ISP1 be legally liable? Thus, will ISP1 refuse to give details </a:t>
            </a:r>
            <a:r>
              <a:rPr lang="en-US" dirty="0" err="1"/>
              <a:t>wrt</a:t>
            </a:r>
            <a:r>
              <a:rPr lang="en-US" dirty="0"/>
              <a:t>. ISP2 even if they knew?</a:t>
            </a:r>
          </a:p>
          <a:p>
            <a:endParaRPr lang="en-US" dirty="0"/>
          </a:p>
        </p:txBody>
      </p:sp>
      <p:sp>
        <p:nvSpPr>
          <p:cNvPr id="4" name="Rectangle 3">
            <a:extLst>
              <a:ext uri="{FF2B5EF4-FFF2-40B4-BE49-F238E27FC236}">
                <a16:creationId xmlns:a16="http://schemas.microsoft.com/office/drawing/2014/main" id="{6842047D-76BF-BC41-AE54-9D90523394BB}"/>
              </a:ext>
            </a:extLst>
          </p:cNvPr>
          <p:cNvSpPr/>
          <p:nvPr/>
        </p:nvSpPr>
        <p:spPr>
          <a:xfrm>
            <a:off x="612384" y="6311900"/>
            <a:ext cx="2280432" cy="369332"/>
          </a:xfrm>
          <a:prstGeom prst="rect">
            <a:avLst/>
          </a:prstGeom>
        </p:spPr>
        <p:txBody>
          <a:bodyPr wrap="none">
            <a:spAutoFit/>
          </a:bodyPr>
          <a:lstStyle/>
          <a:p>
            <a:r>
              <a:rPr lang="en-US" dirty="0"/>
              <a:t>[Sebastian 9/30/2020]</a:t>
            </a:r>
          </a:p>
        </p:txBody>
      </p:sp>
    </p:spTree>
    <p:extLst>
      <p:ext uri="{BB962C8B-B14F-4D97-AF65-F5344CB8AC3E}">
        <p14:creationId xmlns:p14="http://schemas.microsoft.com/office/powerpoint/2010/main" val="2900556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2CEA8-1F40-AB41-889E-3DBB14FC1D46}"/>
              </a:ext>
            </a:extLst>
          </p:cNvPr>
          <p:cNvSpPr>
            <a:spLocks noGrp="1"/>
          </p:cNvSpPr>
          <p:nvPr>
            <p:ph type="title"/>
          </p:nvPr>
        </p:nvSpPr>
        <p:spPr/>
        <p:txBody>
          <a:bodyPr/>
          <a:lstStyle/>
          <a:p>
            <a:r>
              <a:rPr lang="en-US" dirty="0"/>
              <a:t>Problem (Relevance)</a:t>
            </a:r>
          </a:p>
        </p:txBody>
      </p:sp>
      <p:sp>
        <p:nvSpPr>
          <p:cNvPr id="3" name="Content Placeholder 2">
            <a:extLst>
              <a:ext uri="{FF2B5EF4-FFF2-40B4-BE49-F238E27FC236}">
                <a16:creationId xmlns:a16="http://schemas.microsoft.com/office/drawing/2014/main" id="{8DA6C592-B783-384B-87D6-4C6A1F33CF39}"/>
              </a:ext>
            </a:extLst>
          </p:cNvPr>
          <p:cNvSpPr>
            <a:spLocks noGrp="1"/>
          </p:cNvSpPr>
          <p:nvPr>
            <p:ph idx="1"/>
          </p:nvPr>
        </p:nvSpPr>
        <p:spPr>
          <a:xfrm>
            <a:off x="838200" y="1690688"/>
            <a:ext cx="10515600" cy="4850749"/>
          </a:xfrm>
        </p:spPr>
        <p:txBody>
          <a:bodyPr>
            <a:normAutofit/>
          </a:bodyPr>
          <a:lstStyle/>
          <a:p>
            <a:r>
              <a:rPr lang="en-US" sz="2400" dirty="0"/>
              <a:t>RFC 7971: "The ALTO protocol is designed for use cases where the ALTO server and client can be located in different organizations or trust domains. ALTO is inherently designed for use in multi-domain environments.  Most importantly,   ALTO is designed to enable deployments in which the ALTO server and the ALTO client are not located within the same administrative domain. ”</a:t>
            </a:r>
          </a:p>
          <a:p>
            <a:r>
              <a:rPr lang="en-US" sz="2400" dirty="0"/>
              <a:t>But existing core ALTO services including Endpoint Cost Service (ECS) and Cost Map Service query a </a:t>
            </a:r>
            <a:r>
              <a:rPr lang="en-US" sz="2400" dirty="0">
                <a:solidFill>
                  <a:srgbClr val="C00000"/>
                </a:solidFill>
              </a:rPr>
              <a:t>single</a:t>
            </a:r>
            <a:r>
              <a:rPr lang="en-US" sz="2400" dirty="0"/>
              <a:t> ALTO server for the ALTO properties (e.g., routing cost, latency, …) of the </a:t>
            </a:r>
            <a:r>
              <a:rPr lang="en-US" sz="2400" dirty="0">
                <a:solidFill>
                  <a:srgbClr val="C00000"/>
                </a:solidFill>
              </a:rPr>
              <a:t>whole network path</a:t>
            </a:r>
            <a:r>
              <a:rPr lang="en-US" sz="2400" dirty="0"/>
              <a:t>, but the path may span </a:t>
            </a:r>
            <a:r>
              <a:rPr lang="en-US" sz="2400" dirty="0">
                <a:solidFill>
                  <a:srgbClr val="C00000"/>
                </a:solidFill>
              </a:rPr>
              <a:t>multiple networks </a:t>
            </a:r>
            <a:r>
              <a:rPr lang="en-US" sz="2400" dirty="0"/>
              <a:t>served by </a:t>
            </a:r>
            <a:r>
              <a:rPr lang="en-US" sz="2400" dirty="0">
                <a:solidFill>
                  <a:srgbClr val="C00000"/>
                </a:solidFill>
              </a:rPr>
              <a:t>multiple ALTO servers</a:t>
            </a:r>
            <a:r>
              <a:rPr lang="en-US" sz="2400" dirty="0"/>
              <a:t>.</a:t>
            </a:r>
          </a:p>
          <a:p>
            <a:r>
              <a:rPr lang="en-US" sz="2400" dirty="0"/>
              <a:t>Multiple projects (e.g., [1][2]) identify </a:t>
            </a:r>
            <a:r>
              <a:rPr lang="en-US" sz="2400" dirty="0">
                <a:solidFill>
                  <a:srgbClr val="C00000"/>
                </a:solidFill>
              </a:rPr>
              <a:t>systematic multi-domain design</a:t>
            </a:r>
            <a:r>
              <a:rPr lang="en-US" sz="2400" dirty="0"/>
              <a:t> as a key missing feature of ALTO.</a:t>
            </a:r>
          </a:p>
        </p:txBody>
      </p:sp>
      <p:sp>
        <p:nvSpPr>
          <p:cNvPr id="4" name="Rectangle 3">
            <a:extLst>
              <a:ext uri="{FF2B5EF4-FFF2-40B4-BE49-F238E27FC236}">
                <a16:creationId xmlns:a16="http://schemas.microsoft.com/office/drawing/2014/main" id="{574F0552-4589-814F-94D4-7C8D73FF0D81}"/>
              </a:ext>
            </a:extLst>
          </p:cNvPr>
          <p:cNvSpPr/>
          <p:nvPr/>
        </p:nvSpPr>
        <p:spPr>
          <a:xfrm>
            <a:off x="463061" y="5919374"/>
            <a:ext cx="9736015" cy="646331"/>
          </a:xfrm>
          <a:prstGeom prst="rect">
            <a:avLst/>
          </a:prstGeom>
        </p:spPr>
        <p:txBody>
          <a:bodyPr wrap="square">
            <a:spAutoFit/>
          </a:bodyPr>
          <a:lstStyle/>
          <a:p>
            <a:pPr fontAlgn="base"/>
            <a:r>
              <a:rPr lang="en-US" u="sng" dirty="0"/>
              <a:t>[1] https://datatracker.ietf.org/doc/draft-</a:t>
            </a:r>
            <a:r>
              <a:rPr lang="en-US" u="sng" dirty="0" err="1"/>
              <a:t>lachos</a:t>
            </a:r>
            <a:r>
              <a:rPr lang="en-US" u="sng" dirty="0"/>
              <a:t>-alto-multi-domain-use-cases/</a:t>
            </a:r>
            <a:br>
              <a:rPr lang="en-US" u="sng" dirty="0"/>
            </a:br>
            <a:r>
              <a:rPr lang="en-US" u="sng" dirty="0"/>
              <a:t>[2] https://</a:t>
            </a:r>
            <a:r>
              <a:rPr lang="en-US" u="sng" dirty="0" err="1"/>
              <a:t>datatracker.ietf.org</a:t>
            </a:r>
            <a:r>
              <a:rPr lang="en-US" u="sng" dirty="0"/>
              <a:t>/doc/draft-</a:t>
            </a:r>
            <a:r>
              <a:rPr lang="en-US" u="sng" dirty="0" err="1"/>
              <a:t>xiang</a:t>
            </a:r>
            <a:r>
              <a:rPr lang="en-US" u="sng" dirty="0"/>
              <a:t>-alto-multidomain-analytics/</a:t>
            </a:r>
          </a:p>
        </p:txBody>
      </p:sp>
    </p:spTree>
    <p:extLst>
      <p:ext uri="{BB962C8B-B14F-4D97-AF65-F5344CB8AC3E}">
        <p14:creationId xmlns:p14="http://schemas.microsoft.com/office/powerpoint/2010/main" val="538814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A7FE6-27D3-104C-860C-047385E339EE}"/>
              </a:ext>
            </a:extLst>
          </p:cNvPr>
          <p:cNvSpPr>
            <a:spLocks noGrp="1"/>
          </p:cNvSpPr>
          <p:nvPr>
            <p:ph type="title"/>
          </p:nvPr>
        </p:nvSpPr>
        <p:spPr>
          <a:xfrm>
            <a:off x="87434" y="-37344"/>
            <a:ext cx="10515600" cy="1048195"/>
          </a:xfrm>
        </p:spPr>
        <p:txBody>
          <a:bodyPr/>
          <a:lstStyle/>
          <a:p>
            <a:r>
              <a:rPr lang="en-US" dirty="0"/>
              <a:t>Problem (Relevance)</a:t>
            </a:r>
          </a:p>
        </p:txBody>
      </p:sp>
      <p:sp>
        <p:nvSpPr>
          <p:cNvPr id="6" name="object 2">
            <a:extLst>
              <a:ext uri="{FF2B5EF4-FFF2-40B4-BE49-F238E27FC236}">
                <a16:creationId xmlns:a16="http://schemas.microsoft.com/office/drawing/2014/main" id="{590CE001-F511-B949-BE22-08CF17F84A6D}"/>
              </a:ext>
            </a:extLst>
          </p:cNvPr>
          <p:cNvSpPr txBox="1"/>
          <p:nvPr/>
        </p:nvSpPr>
        <p:spPr>
          <a:xfrm>
            <a:off x="456292" y="4271010"/>
            <a:ext cx="9251315" cy="391160"/>
          </a:xfrm>
          <a:prstGeom prst="rect">
            <a:avLst/>
          </a:prstGeom>
        </p:spPr>
        <p:txBody>
          <a:bodyPr vert="horz" wrap="square" lIns="0" tIns="12700" rIns="0" bIns="0" rtlCol="0">
            <a:spAutoFit/>
          </a:bodyPr>
          <a:lstStyle/>
          <a:p>
            <a:pPr marL="12700">
              <a:lnSpc>
                <a:spcPct val="100000"/>
              </a:lnSpc>
              <a:spcBef>
                <a:spcPts val="100"/>
              </a:spcBef>
            </a:pPr>
            <a:r>
              <a:rPr sz="2400" spc="-90" dirty="0">
                <a:latin typeface="Arial"/>
                <a:cs typeface="Arial"/>
              </a:rPr>
              <a:t>Which </a:t>
            </a:r>
            <a:r>
              <a:rPr sz="2400" spc="-114" dirty="0">
                <a:latin typeface="Arial"/>
                <a:cs typeface="Arial"/>
              </a:rPr>
              <a:t>guidance </a:t>
            </a:r>
            <a:r>
              <a:rPr sz="2400" spc="-95" dirty="0">
                <a:latin typeface="Arial"/>
                <a:cs typeface="Arial"/>
              </a:rPr>
              <a:t>should </a:t>
            </a:r>
            <a:r>
              <a:rPr sz="2400" spc="-310" dirty="0">
                <a:latin typeface="Arial"/>
                <a:cs typeface="Arial"/>
              </a:rPr>
              <a:t>ISP </a:t>
            </a:r>
            <a:r>
              <a:rPr sz="2400" spc="-120" dirty="0">
                <a:latin typeface="Arial"/>
                <a:cs typeface="Arial"/>
              </a:rPr>
              <a:t>1 give </a:t>
            </a:r>
            <a:r>
              <a:rPr sz="2400" spc="20" dirty="0">
                <a:latin typeface="Arial"/>
                <a:cs typeface="Arial"/>
              </a:rPr>
              <a:t>to </a:t>
            </a:r>
            <a:r>
              <a:rPr sz="2400" spc="-165" dirty="0">
                <a:latin typeface="Arial"/>
                <a:cs typeface="Arial"/>
              </a:rPr>
              <a:t>Peer </a:t>
            </a:r>
            <a:r>
              <a:rPr sz="2400" spc="-360" dirty="0">
                <a:latin typeface="Arial"/>
                <a:cs typeface="Arial"/>
              </a:rPr>
              <a:t>X</a:t>
            </a:r>
            <a:r>
              <a:rPr lang="en-US" sz="2400" spc="-360" dirty="0">
                <a:latin typeface="Arial"/>
                <a:cs typeface="Arial"/>
              </a:rPr>
              <a:t> </a:t>
            </a:r>
            <a:r>
              <a:rPr sz="2400" spc="-360" dirty="0">
                <a:latin typeface="Arial"/>
                <a:cs typeface="Arial"/>
              </a:rPr>
              <a:t> </a:t>
            </a:r>
            <a:r>
              <a:rPr sz="2400" spc="-140" dirty="0">
                <a:latin typeface="Arial"/>
                <a:cs typeface="Arial"/>
              </a:rPr>
              <a:t>(based </a:t>
            </a:r>
            <a:r>
              <a:rPr sz="2400" spc="-80" dirty="0">
                <a:latin typeface="Arial"/>
                <a:cs typeface="Arial"/>
              </a:rPr>
              <a:t>on </a:t>
            </a:r>
            <a:r>
              <a:rPr sz="2400" spc="-60" dirty="0">
                <a:latin typeface="Arial"/>
                <a:cs typeface="Arial"/>
              </a:rPr>
              <a:t>relative</a:t>
            </a:r>
            <a:r>
              <a:rPr sz="2400" spc="-310" dirty="0">
                <a:latin typeface="Arial"/>
                <a:cs typeface="Arial"/>
              </a:rPr>
              <a:t> </a:t>
            </a:r>
            <a:r>
              <a:rPr sz="2400" spc="-100" dirty="0">
                <a:latin typeface="Arial"/>
                <a:cs typeface="Arial"/>
              </a:rPr>
              <a:t>preference)?</a:t>
            </a:r>
            <a:endParaRPr sz="2400" dirty="0">
              <a:latin typeface="Arial"/>
              <a:cs typeface="Arial"/>
            </a:endParaRPr>
          </a:p>
        </p:txBody>
      </p:sp>
      <p:sp>
        <p:nvSpPr>
          <p:cNvPr id="7" name="object 3">
            <a:extLst>
              <a:ext uri="{FF2B5EF4-FFF2-40B4-BE49-F238E27FC236}">
                <a16:creationId xmlns:a16="http://schemas.microsoft.com/office/drawing/2014/main" id="{8D2A3582-AF9B-E147-81AB-CE7336A5779F}"/>
              </a:ext>
            </a:extLst>
          </p:cNvPr>
          <p:cNvSpPr txBox="1"/>
          <p:nvPr/>
        </p:nvSpPr>
        <p:spPr>
          <a:xfrm>
            <a:off x="456292" y="6638036"/>
            <a:ext cx="338455" cy="208915"/>
          </a:xfrm>
          <a:prstGeom prst="rect">
            <a:avLst/>
          </a:prstGeom>
        </p:spPr>
        <p:txBody>
          <a:bodyPr vert="horz" wrap="square" lIns="0" tIns="12700" rIns="0" bIns="0" rtlCol="0">
            <a:spAutoFit/>
          </a:bodyPr>
          <a:lstStyle/>
          <a:p>
            <a:pPr marL="12700">
              <a:lnSpc>
                <a:spcPct val="100000"/>
              </a:lnSpc>
              <a:spcBef>
                <a:spcPts val="100"/>
              </a:spcBef>
            </a:pPr>
            <a:r>
              <a:rPr sz="1200" spc="-150" dirty="0">
                <a:solidFill>
                  <a:srgbClr val="888888"/>
                </a:solidFill>
                <a:latin typeface="Arial"/>
                <a:cs typeface="Arial"/>
              </a:rPr>
              <a:t>A</a:t>
            </a:r>
            <a:r>
              <a:rPr sz="1200" spc="-210" dirty="0">
                <a:solidFill>
                  <a:srgbClr val="888888"/>
                </a:solidFill>
                <a:latin typeface="Arial"/>
                <a:cs typeface="Arial"/>
              </a:rPr>
              <a:t>L</a:t>
            </a:r>
            <a:r>
              <a:rPr sz="1200" spc="-185" dirty="0">
                <a:solidFill>
                  <a:srgbClr val="888888"/>
                </a:solidFill>
                <a:latin typeface="Arial"/>
                <a:cs typeface="Arial"/>
              </a:rPr>
              <a:t>T</a:t>
            </a:r>
            <a:r>
              <a:rPr sz="1200" spc="-140" dirty="0">
                <a:solidFill>
                  <a:srgbClr val="888888"/>
                </a:solidFill>
                <a:latin typeface="Arial"/>
                <a:cs typeface="Arial"/>
              </a:rPr>
              <a:t>O</a:t>
            </a:r>
            <a:endParaRPr sz="1200">
              <a:latin typeface="Arial"/>
              <a:cs typeface="Arial"/>
            </a:endParaRPr>
          </a:p>
        </p:txBody>
      </p:sp>
      <p:sp>
        <p:nvSpPr>
          <p:cNvPr id="8" name="object 4">
            <a:extLst>
              <a:ext uri="{FF2B5EF4-FFF2-40B4-BE49-F238E27FC236}">
                <a16:creationId xmlns:a16="http://schemas.microsoft.com/office/drawing/2014/main" id="{201CE2AA-B11E-0F46-BD66-A7CDAE8ACC58}"/>
              </a:ext>
            </a:extLst>
          </p:cNvPr>
          <p:cNvSpPr txBox="1"/>
          <p:nvPr/>
        </p:nvSpPr>
        <p:spPr>
          <a:xfrm>
            <a:off x="4772844" y="6638036"/>
            <a:ext cx="2011680" cy="208915"/>
          </a:xfrm>
          <a:prstGeom prst="rect">
            <a:avLst/>
          </a:prstGeom>
        </p:spPr>
        <p:txBody>
          <a:bodyPr vert="horz" wrap="square" lIns="0" tIns="12700" rIns="0" bIns="0" rtlCol="0">
            <a:spAutoFit/>
          </a:bodyPr>
          <a:lstStyle/>
          <a:p>
            <a:pPr marL="12700">
              <a:lnSpc>
                <a:spcPct val="100000"/>
              </a:lnSpc>
              <a:spcBef>
                <a:spcPts val="100"/>
              </a:spcBef>
            </a:pPr>
            <a:r>
              <a:rPr sz="1200" spc="-55" dirty="0">
                <a:solidFill>
                  <a:srgbClr val="888888"/>
                </a:solidFill>
                <a:latin typeface="Arial"/>
                <a:cs typeface="Arial"/>
              </a:rPr>
              <a:t>2020-09-30</a:t>
            </a:r>
            <a:r>
              <a:rPr sz="1200" spc="-114" dirty="0">
                <a:solidFill>
                  <a:srgbClr val="888888"/>
                </a:solidFill>
                <a:latin typeface="Arial"/>
                <a:cs typeface="Arial"/>
              </a:rPr>
              <a:t> </a:t>
            </a:r>
            <a:r>
              <a:rPr sz="1200" spc="-40" dirty="0">
                <a:solidFill>
                  <a:srgbClr val="888888"/>
                </a:solidFill>
                <a:latin typeface="Arial"/>
                <a:cs typeface="Arial"/>
                <a:hlinkClick r:id="rId2"/>
              </a:rPr>
              <a:t>ietf-alto@skiesel.de</a:t>
            </a:r>
            <a:endParaRPr sz="1200">
              <a:latin typeface="Arial"/>
              <a:cs typeface="Arial"/>
            </a:endParaRPr>
          </a:p>
        </p:txBody>
      </p:sp>
      <p:sp>
        <p:nvSpPr>
          <p:cNvPr id="10" name="object 6">
            <a:extLst>
              <a:ext uri="{FF2B5EF4-FFF2-40B4-BE49-F238E27FC236}">
                <a16:creationId xmlns:a16="http://schemas.microsoft.com/office/drawing/2014/main" id="{48FA6BC3-E828-F241-B733-AAF4C1249CE3}"/>
              </a:ext>
            </a:extLst>
          </p:cNvPr>
          <p:cNvSpPr/>
          <p:nvPr/>
        </p:nvSpPr>
        <p:spPr>
          <a:xfrm>
            <a:off x="289538" y="703344"/>
            <a:ext cx="10776218" cy="3432532"/>
          </a:xfrm>
          <a:prstGeom prst="rect">
            <a:avLst/>
          </a:prstGeom>
          <a:blipFill>
            <a:blip r:embed="rId3" cstate="print"/>
            <a:stretch>
              <a:fillRect/>
            </a:stretch>
          </a:blipFill>
        </p:spPr>
        <p:txBody>
          <a:bodyPr wrap="square" lIns="0" tIns="0" rIns="0" bIns="0" rtlCol="0"/>
          <a:lstStyle/>
          <a:p>
            <a:endParaRPr/>
          </a:p>
        </p:txBody>
      </p:sp>
      <p:sp>
        <p:nvSpPr>
          <p:cNvPr id="11" name="object 7">
            <a:extLst>
              <a:ext uri="{FF2B5EF4-FFF2-40B4-BE49-F238E27FC236}">
                <a16:creationId xmlns:a16="http://schemas.microsoft.com/office/drawing/2014/main" id="{C4ECA4E6-E07C-9141-A31E-0819EB1AF8A1}"/>
              </a:ext>
            </a:extLst>
          </p:cNvPr>
          <p:cNvSpPr txBox="1"/>
          <p:nvPr/>
        </p:nvSpPr>
        <p:spPr>
          <a:xfrm>
            <a:off x="456292" y="4653534"/>
            <a:ext cx="2315210" cy="1647189"/>
          </a:xfrm>
          <a:prstGeom prst="rect">
            <a:avLst/>
          </a:prstGeom>
        </p:spPr>
        <p:txBody>
          <a:bodyPr vert="horz" wrap="square" lIns="0" tIns="52069" rIns="0" bIns="0" rtlCol="0">
            <a:spAutoFit/>
          </a:bodyPr>
          <a:lstStyle/>
          <a:p>
            <a:pPr marL="469900" indent="-457834">
              <a:lnSpc>
                <a:spcPct val="100000"/>
              </a:lnSpc>
              <a:spcBef>
                <a:spcPts val="409"/>
              </a:spcBef>
              <a:buAutoNum type="arabicPeriod"/>
              <a:tabLst>
                <a:tab pos="469900" algn="l"/>
                <a:tab pos="470534" algn="l"/>
              </a:tabLst>
            </a:pPr>
            <a:r>
              <a:rPr sz="2400" spc="-165" dirty="0">
                <a:latin typeface="Arial"/>
                <a:cs typeface="Arial"/>
              </a:rPr>
              <a:t>Peer</a:t>
            </a:r>
            <a:r>
              <a:rPr sz="2400" spc="-215" dirty="0">
                <a:latin typeface="Arial"/>
                <a:cs typeface="Arial"/>
              </a:rPr>
              <a:t> </a:t>
            </a:r>
            <a:r>
              <a:rPr sz="2400" spc="-170" dirty="0">
                <a:latin typeface="Arial"/>
                <a:cs typeface="Arial"/>
              </a:rPr>
              <a:t>1A</a:t>
            </a:r>
            <a:endParaRPr sz="2400">
              <a:latin typeface="Arial"/>
              <a:cs typeface="Arial"/>
            </a:endParaRPr>
          </a:p>
          <a:p>
            <a:pPr marL="469900" indent="-457834">
              <a:lnSpc>
                <a:spcPct val="100000"/>
              </a:lnSpc>
              <a:spcBef>
                <a:spcPts val="310"/>
              </a:spcBef>
              <a:buAutoNum type="arabicPeriod"/>
              <a:tabLst>
                <a:tab pos="469900" algn="l"/>
                <a:tab pos="470534" algn="l"/>
              </a:tabLst>
            </a:pPr>
            <a:r>
              <a:rPr sz="2400" spc="-165" dirty="0">
                <a:latin typeface="Arial"/>
                <a:cs typeface="Arial"/>
              </a:rPr>
              <a:t>Peer</a:t>
            </a:r>
            <a:r>
              <a:rPr sz="2400" spc="-215" dirty="0">
                <a:latin typeface="Arial"/>
                <a:cs typeface="Arial"/>
              </a:rPr>
              <a:t> 1B</a:t>
            </a:r>
            <a:endParaRPr sz="2400">
              <a:latin typeface="Arial"/>
              <a:cs typeface="Arial"/>
            </a:endParaRPr>
          </a:p>
          <a:p>
            <a:pPr marL="469900" indent="-457834">
              <a:lnSpc>
                <a:spcPct val="100000"/>
              </a:lnSpc>
              <a:spcBef>
                <a:spcPts val="315"/>
              </a:spcBef>
              <a:buAutoNum type="arabicPeriod"/>
              <a:tabLst>
                <a:tab pos="469900" algn="l"/>
                <a:tab pos="470534" algn="l"/>
              </a:tabLst>
            </a:pPr>
            <a:r>
              <a:rPr sz="2400" spc="-165" dirty="0">
                <a:latin typeface="Arial"/>
                <a:cs typeface="Arial"/>
              </a:rPr>
              <a:t>Peer </a:t>
            </a:r>
            <a:r>
              <a:rPr sz="2400" spc="-135" dirty="0">
                <a:latin typeface="Arial"/>
                <a:cs typeface="Arial"/>
              </a:rPr>
              <a:t>2A, </a:t>
            </a:r>
            <a:r>
              <a:rPr sz="2400" spc="-215" dirty="0">
                <a:latin typeface="Arial"/>
                <a:cs typeface="Arial"/>
              </a:rPr>
              <a:t>2B</a:t>
            </a:r>
            <a:r>
              <a:rPr sz="2400" spc="-155" dirty="0">
                <a:latin typeface="Arial"/>
                <a:cs typeface="Arial"/>
              </a:rPr>
              <a:t> </a:t>
            </a:r>
            <a:r>
              <a:rPr sz="2400" spc="35" dirty="0">
                <a:latin typeface="Arial"/>
                <a:cs typeface="Arial"/>
              </a:rPr>
              <a:t>(*)</a:t>
            </a:r>
            <a:endParaRPr sz="2400">
              <a:latin typeface="Arial"/>
              <a:cs typeface="Arial"/>
            </a:endParaRPr>
          </a:p>
          <a:p>
            <a:pPr marL="469900" indent="-457834">
              <a:lnSpc>
                <a:spcPct val="100000"/>
              </a:lnSpc>
              <a:spcBef>
                <a:spcPts val="315"/>
              </a:spcBef>
              <a:buAutoNum type="arabicPeriod"/>
              <a:tabLst>
                <a:tab pos="469900" algn="l"/>
                <a:tab pos="470534" algn="l"/>
              </a:tabLst>
            </a:pPr>
            <a:r>
              <a:rPr sz="2400" spc="-165" dirty="0">
                <a:latin typeface="Arial"/>
                <a:cs typeface="Arial"/>
              </a:rPr>
              <a:t>Peer </a:t>
            </a:r>
            <a:r>
              <a:rPr sz="2400" spc="-135" dirty="0">
                <a:latin typeface="Arial"/>
                <a:cs typeface="Arial"/>
              </a:rPr>
              <a:t>3A, </a:t>
            </a:r>
            <a:r>
              <a:rPr sz="2400" spc="-215" dirty="0">
                <a:latin typeface="Arial"/>
                <a:cs typeface="Arial"/>
              </a:rPr>
              <a:t>3B</a:t>
            </a:r>
            <a:r>
              <a:rPr sz="2400" spc="-155" dirty="0">
                <a:latin typeface="Arial"/>
                <a:cs typeface="Arial"/>
              </a:rPr>
              <a:t> </a:t>
            </a:r>
            <a:r>
              <a:rPr sz="2400" spc="35" dirty="0">
                <a:latin typeface="Arial"/>
                <a:cs typeface="Arial"/>
              </a:rPr>
              <a:t>(*)</a:t>
            </a:r>
            <a:endParaRPr sz="2400">
              <a:latin typeface="Arial"/>
              <a:cs typeface="Arial"/>
            </a:endParaRPr>
          </a:p>
        </p:txBody>
      </p:sp>
      <p:sp>
        <p:nvSpPr>
          <p:cNvPr id="12" name="object 8">
            <a:extLst>
              <a:ext uri="{FF2B5EF4-FFF2-40B4-BE49-F238E27FC236}">
                <a16:creationId xmlns:a16="http://schemas.microsoft.com/office/drawing/2014/main" id="{20AD0101-2D51-D64E-A2D6-B671E6E5ADB7}"/>
              </a:ext>
            </a:extLst>
          </p:cNvPr>
          <p:cNvSpPr txBox="1"/>
          <p:nvPr/>
        </p:nvSpPr>
        <p:spPr>
          <a:xfrm>
            <a:off x="6113711" y="4930902"/>
            <a:ext cx="4780915" cy="1428750"/>
          </a:xfrm>
          <a:prstGeom prst="rect">
            <a:avLst/>
          </a:prstGeom>
        </p:spPr>
        <p:txBody>
          <a:bodyPr vert="horz" wrap="square" lIns="0" tIns="43180" rIns="0" bIns="0" rtlCol="0">
            <a:spAutoFit/>
          </a:bodyPr>
          <a:lstStyle/>
          <a:p>
            <a:pPr marL="12700" marR="5080">
              <a:lnSpc>
                <a:spcPct val="90000"/>
              </a:lnSpc>
              <a:spcBef>
                <a:spcPts val="340"/>
              </a:spcBef>
            </a:pPr>
            <a:r>
              <a:rPr sz="2000" spc="30" dirty="0">
                <a:latin typeface="Arial"/>
                <a:cs typeface="Arial"/>
              </a:rPr>
              <a:t>(*) </a:t>
            </a:r>
            <a:r>
              <a:rPr sz="2000" spc="-170" dirty="0">
                <a:latin typeface="Arial"/>
                <a:cs typeface="Arial"/>
              </a:rPr>
              <a:t>= </a:t>
            </a:r>
            <a:r>
              <a:rPr sz="2000" spc="-185" dirty="0">
                <a:latin typeface="Arial"/>
                <a:cs typeface="Arial"/>
              </a:rPr>
              <a:t>?A </a:t>
            </a:r>
            <a:r>
              <a:rPr sz="2000" spc="-95" dirty="0">
                <a:latin typeface="Arial"/>
                <a:cs typeface="Arial"/>
              </a:rPr>
              <a:t>and </a:t>
            </a:r>
            <a:r>
              <a:rPr sz="2000" spc="-225" dirty="0">
                <a:latin typeface="Arial"/>
                <a:cs typeface="Arial"/>
              </a:rPr>
              <a:t>?B </a:t>
            </a:r>
            <a:r>
              <a:rPr sz="2000" spc="-90" dirty="0">
                <a:latin typeface="Arial"/>
                <a:cs typeface="Arial"/>
              </a:rPr>
              <a:t>are </a:t>
            </a:r>
            <a:r>
              <a:rPr sz="2000" spc="-60" dirty="0">
                <a:latin typeface="Arial"/>
                <a:cs typeface="Arial"/>
              </a:rPr>
              <a:t>on </a:t>
            </a:r>
            <a:r>
              <a:rPr sz="2000" spc="-20" dirty="0">
                <a:latin typeface="Arial"/>
                <a:cs typeface="Arial"/>
              </a:rPr>
              <a:t>the </a:t>
            </a:r>
            <a:r>
              <a:rPr sz="2000" spc="-145" dirty="0">
                <a:latin typeface="Arial"/>
                <a:cs typeface="Arial"/>
              </a:rPr>
              <a:t>same </a:t>
            </a:r>
            <a:r>
              <a:rPr sz="2000" spc="-70" dirty="0">
                <a:latin typeface="Arial"/>
                <a:cs typeface="Arial"/>
              </a:rPr>
              <a:t>level </a:t>
            </a:r>
            <a:r>
              <a:rPr sz="2000" spc="-5" dirty="0">
                <a:latin typeface="Arial"/>
                <a:cs typeface="Arial"/>
              </a:rPr>
              <a:t>of  </a:t>
            </a:r>
            <a:r>
              <a:rPr sz="2000" spc="-75" dirty="0">
                <a:latin typeface="Arial"/>
                <a:cs typeface="Arial"/>
              </a:rPr>
              <a:t>preference, </a:t>
            </a:r>
            <a:r>
              <a:rPr sz="2000" spc="-130" dirty="0">
                <a:latin typeface="Arial"/>
                <a:cs typeface="Arial"/>
              </a:rPr>
              <a:t>because </a:t>
            </a:r>
            <a:r>
              <a:rPr sz="2000" spc="-215" dirty="0">
                <a:latin typeface="Arial"/>
                <a:cs typeface="Arial"/>
              </a:rPr>
              <a:t>ISP1 </a:t>
            </a:r>
            <a:r>
              <a:rPr sz="2000" spc="-40" dirty="0">
                <a:latin typeface="Arial"/>
                <a:cs typeface="Arial"/>
              </a:rPr>
              <a:t>might </a:t>
            </a:r>
            <a:r>
              <a:rPr sz="2000" spc="-5" dirty="0">
                <a:latin typeface="Arial"/>
                <a:cs typeface="Arial"/>
              </a:rPr>
              <a:t>not </a:t>
            </a:r>
            <a:r>
              <a:rPr sz="2000" spc="-60" dirty="0">
                <a:latin typeface="Arial"/>
                <a:cs typeface="Arial"/>
              </a:rPr>
              <a:t>know</a:t>
            </a:r>
            <a:r>
              <a:rPr sz="2000" spc="-220" dirty="0">
                <a:latin typeface="Arial"/>
                <a:cs typeface="Arial"/>
              </a:rPr>
              <a:t> </a:t>
            </a:r>
            <a:r>
              <a:rPr sz="2000" spc="-5" dirty="0">
                <a:latin typeface="Arial"/>
                <a:cs typeface="Arial"/>
              </a:rPr>
              <a:t>that  </a:t>
            </a:r>
            <a:r>
              <a:rPr sz="2000" spc="-45" dirty="0">
                <a:latin typeface="Arial"/>
                <a:cs typeface="Arial"/>
              </a:rPr>
              <a:t>they </a:t>
            </a:r>
            <a:r>
              <a:rPr sz="2000" spc="-90" dirty="0">
                <a:latin typeface="Arial"/>
                <a:cs typeface="Arial"/>
              </a:rPr>
              <a:t>are </a:t>
            </a:r>
            <a:r>
              <a:rPr sz="2000" spc="-35" dirty="0">
                <a:latin typeface="Arial"/>
                <a:cs typeface="Arial"/>
              </a:rPr>
              <a:t>wireline </a:t>
            </a:r>
            <a:r>
              <a:rPr sz="2000" spc="-130" dirty="0">
                <a:latin typeface="Arial"/>
                <a:cs typeface="Arial"/>
              </a:rPr>
              <a:t>vs. </a:t>
            </a:r>
            <a:r>
              <a:rPr sz="2000" spc="-85" dirty="0">
                <a:latin typeface="Arial"/>
                <a:cs typeface="Arial"/>
              </a:rPr>
              <a:t>wireless, </a:t>
            </a:r>
            <a:r>
              <a:rPr sz="2000" spc="-55" dirty="0">
                <a:latin typeface="Arial"/>
                <a:cs typeface="Arial"/>
              </a:rPr>
              <a:t>doesn’t </a:t>
            </a:r>
            <a:r>
              <a:rPr sz="2000" spc="-110" dirty="0">
                <a:latin typeface="Arial"/>
                <a:cs typeface="Arial"/>
              </a:rPr>
              <a:t>care  </a:t>
            </a:r>
            <a:r>
              <a:rPr sz="2000" spc="-60" dirty="0">
                <a:latin typeface="Arial"/>
                <a:cs typeface="Arial"/>
              </a:rPr>
              <a:t>(monetary </a:t>
            </a:r>
            <a:r>
              <a:rPr sz="2000" spc="-90" dirty="0">
                <a:latin typeface="Arial"/>
                <a:cs typeface="Arial"/>
              </a:rPr>
              <a:t>cost </a:t>
            </a:r>
            <a:r>
              <a:rPr sz="2000" spc="-105" dirty="0">
                <a:latin typeface="Arial"/>
                <a:cs typeface="Arial"/>
              </a:rPr>
              <a:t>is </a:t>
            </a:r>
            <a:r>
              <a:rPr sz="2000" spc="-20" dirty="0">
                <a:latin typeface="Arial"/>
                <a:cs typeface="Arial"/>
              </a:rPr>
              <a:t>the </a:t>
            </a:r>
            <a:r>
              <a:rPr sz="2000" spc="-145" dirty="0">
                <a:latin typeface="Arial"/>
                <a:cs typeface="Arial"/>
              </a:rPr>
              <a:t>same </a:t>
            </a:r>
            <a:r>
              <a:rPr sz="2000" spc="-5" dirty="0">
                <a:latin typeface="Arial"/>
                <a:cs typeface="Arial"/>
              </a:rPr>
              <a:t>for </a:t>
            </a:r>
            <a:r>
              <a:rPr sz="2000" spc="-165" dirty="0">
                <a:latin typeface="Arial"/>
                <a:cs typeface="Arial"/>
              </a:rPr>
              <a:t>ISP1), </a:t>
            </a:r>
            <a:r>
              <a:rPr sz="2000" spc="-20" dirty="0">
                <a:latin typeface="Arial"/>
                <a:cs typeface="Arial"/>
              </a:rPr>
              <a:t>and/or  </a:t>
            </a:r>
            <a:r>
              <a:rPr sz="2000" spc="-15" dirty="0">
                <a:latin typeface="Arial"/>
                <a:cs typeface="Arial"/>
              </a:rPr>
              <a:t>wouldn’t</a:t>
            </a:r>
            <a:r>
              <a:rPr sz="2000" spc="-125" dirty="0">
                <a:latin typeface="Arial"/>
                <a:cs typeface="Arial"/>
              </a:rPr>
              <a:t> </a:t>
            </a:r>
            <a:r>
              <a:rPr sz="2000" spc="-85" dirty="0">
                <a:latin typeface="Arial"/>
                <a:cs typeface="Arial"/>
              </a:rPr>
              <a:t>dare</a:t>
            </a:r>
            <a:r>
              <a:rPr sz="2000" spc="-105" dirty="0">
                <a:latin typeface="Arial"/>
                <a:cs typeface="Arial"/>
              </a:rPr>
              <a:t> </a:t>
            </a:r>
            <a:r>
              <a:rPr sz="2000" spc="15" dirty="0">
                <a:latin typeface="Arial"/>
                <a:cs typeface="Arial"/>
              </a:rPr>
              <a:t>to</a:t>
            </a:r>
            <a:r>
              <a:rPr sz="2000" spc="-114" dirty="0">
                <a:latin typeface="Arial"/>
                <a:cs typeface="Arial"/>
              </a:rPr>
              <a:t> </a:t>
            </a:r>
            <a:r>
              <a:rPr sz="2000" spc="-5" dirty="0">
                <a:latin typeface="Arial"/>
                <a:cs typeface="Arial"/>
              </a:rPr>
              <a:t>tell</a:t>
            </a:r>
            <a:r>
              <a:rPr sz="2000" spc="-85" dirty="0">
                <a:latin typeface="Arial"/>
                <a:cs typeface="Arial"/>
              </a:rPr>
              <a:t> </a:t>
            </a:r>
            <a:r>
              <a:rPr sz="2000" spc="-110" dirty="0">
                <a:latin typeface="Arial"/>
                <a:cs typeface="Arial"/>
              </a:rPr>
              <a:t>even</a:t>
            </a:r>
            <a:r>
              <a:rPr sz="2000" spc="-105" dirty="0">
                <a:latin typeface="Arial"/>
                <a:cs typeface="Arial"/>
              </a:rPr>
              <a:t> </a:t>
            </a:r>
            <a:r>
              <a:rPr sz="2000" spc="35" dirty="0">
                <a:latin typeface="Arial"/>
                <a:cs typeface="Arial"/>
              </a:rPr>
              <a:t>if</a:t>
            </a:r>
            <a:r>
              <a:rPr sz="2000" spc="-105" dirty="0">
                <a:latin typeface="Arial"/>
                <a:cs typeface="Arial"/>
              </a:rPr>
              <a:t> </a:t>
            </a:r>
            <a:r>
              <a:rPr sz="2000" spc="-45" dirty="0">
                <a:latin typeface="Arial"/>
                <a:cs typeface="Arial"/>
              </a:rPr>
              <a:t>they</a:t>
            </a:r>
            <a:r>
              <a:rPr sz="2000" spc="-110" dirty="0">
                <a:latin typeface="Arial"/>
                <a:cs typeface="Arial"/>
              </a:rPr>
              <a:t> </a:t>
            </a:r>
            <a:r>
              <a:rPr sz="2000" spc="-75" dirty="0">
                <a:latin typeface="Arial"/>
                <a:cs typeface="Arial"/>
              </a:rPr>
              <a:t>knew</a:t>
            </a:r>
            <a:endParaRPr sz="2000">
              <a:latin typeface="Arial"/>
              <a:cs typeface="Arial"/>
            </a:endParaRPr>
          </a:p>
        </p:txBody>
      </p:sp>
      <p:sp>
        <p:nvSpPr>
          <p:cNvPr id="13" name="object 9">
            <a:extLst>
              <a:ext uri="{FF2B5EF4-FFF2-40B4-BE49-F238E27FC236}">
                <a16:creationId xmlns:a16="http://schemas.microsoft.com/office/drawing/2014/main" id="{07345C52-3A84-5E40-B4D1-45D390C6A2F5}"/>
              </a:ext>
            </a:extLst>
          </p:cNvPr>
          <p:cNvSpPr txBox="1"/>
          <p:nvPr/>
        </p:nvSpPr>
        <p:spPr>
          <a:xfrm>
            <a:off x="3028754" y="4653534"/>
            <a:ext cx="2316480" cy="1647189"/>
          </a:xfrm>
          <a:prstGeom prst="rect">
            <a:avLst/>
          </a:prstGeom>
        </p:spPr>
        <p:txBody>
          <a:bodyPr vert="horz" wrap="square" lIns="0" tIns="52069" rIns="0" bIns="0" rtlCol="0">
            <a:spAutoFit/>
          </a:bodyPr>
          <a:lstStyle/>
          <a:p>
            <a:pPr marL="469900" indent="-457200">
              <a:lnSpc>
                <a:spcPct val="100000"/>
              </a:lnSpc>
              <a:spcBef>
                <a:spcPts val="409"/>
              </a:spcBef>
              <a:buAutoNum type="arabicPeriod"/>
              <a:tabLst>
                <a:tab pos="469265" algn="l"/>
                <a:tab pos="469900" algn="l"/>
              </a:tabLst>
            </a:pPr>
            <a:r>
              <a:rPr sz="2400" spc="-165" dirty="0">
                <a:latin typeface="Arial"/>
                <a:cs typeface="Arial"/>
              </a:rPr>
              <a:t>Peer</a:t>
            </a:r>
            <a:r>
              <a:rPr sz="2400" spc="-135" dirty="0">
                <a:latin typeface="Arial"/>
                <a:cs typeface="Arial"/>
              </a:rPr>
              <a:t> </a:t>
            </a:r>
            <a:r>
              <a:rPr sz="2400" spc="-170" dirty="0">
                <a:latin typeface="Arial"/>
                <a:cs typeface="Arial"/>
              </a:rPr>
              <a:t>1A</a:t>
            </a:r>
            <a:endParaRPr sz="2400">
              <a:latin typeface="Arial"/>
              <a:cs typeface="Arial"/>
            </a:endParaRPr>
          </a:p>
          <a:p>
            <a:pPr marL="469900" indent="-457200">
              <a:lnSpc>
                <a:spcPct val="100000"/>
              </a:lnSpc>
              <a:spcBef>
                <a:spcPts val="310"/>
              </a:spcBef>
              <a:buAutoNum type="arabicPeriod"/>
              <a:tabLst>
                <a:tab pos="469265" algn="l"/>
                <a:tab pos="469900" algn="l"/>
              </a:tabLst>
            </a:pPr>
            <a:r>
              <a:rPr sz="2400" spc="-165" dirty="0">
                <a:latin typeface="Arial"/>
                <a:cs typeface="Arial"/>
              </a:rPr>
              <a:t>Peer </a:t>
            </a:r>
            <a:r>
              <a:rPr sz="2400" spc="-135" dirty="0">
                <a:latin typeface="Arial"/>
                <a:cs typeface="Arial"/>
              </a:rPr>
              <a:t>2A, </a:t>
            </a:r>
            <a:r>
              <a:rPr sz="2400" spc="-215" dirty="0">
                <a:latin typeface="Arial"/>
                <a:cs typeface="Arial"/>
              </a:rPr>
              <a:t>2B</a:t>
            </a:r>
            <a:r>
              <a:rPr sz="2400" spc="-145" dirty="0">
                <a:latin typeface="Arial"/>
                <a:cs typeface="Arial"/>
              </a:rPr>
              <a:t> </a:t>
            </a:r>
            <a:r>
              <a:rPr sz="2400" spc="35" dirty="0">
                <a:latin typeface="Arial"/>
                <a:cs typeface="Arial"/>
              </a:rPr>
              <a:t>(*)</a:t>
            </a:r>
            <a:endParaRPr sz="2400">
              <a:latin typeface="Arial"/>
              <a:cs typeface="Arial"/>
            </a:endParaRPr>
          </a:p>
          <a:p>
            <a:pPr marL="469900" indent="-457200">
              <a:lnSpc>
                <a:spcPct val="100000"/>
              </a:lnSpc>
              <a:spcBef>
                <a:spcPts val="315"/>
              </a:spcBef>
              <a:buAutoNum type="arabicPeriod"/>
              <a:tabLst>
                <a:tab pos="469265" algn="l"/>
                <a:tab pos="469900" algn="l"/>
              </a:tabLst>
            </a:pPr>
            <a:r>
              <a:rPr sz="2400" spc="-165" dirty="0">
                <a:latin typeface="Arial"/>
                <a:cs typeface="Arial"/>
              </a:rPr>
              <a:t>Peer</a:t>
            </a:r>
            <a:r>
              <a:rPr sz="2400" spc="-135" dirty="0">
                <a:latin typeface="Arial"/>
                <a:cs typeface="Arial"/>
              </a:rPr>
              <a:t> </a:t>
            </a:r>
            <a:r>
              <a:rPr sz="2400" spc="-215" dirty="0">
                <a:latin typeface="Arial"/>
                <a:cs typeface="Arial"/>
              </a:rPr>
              <a:t>1B</a:t>
            </a:r>
            <a:endParaRPr sz="2400">
              <a:latin typeface="Arial"/>
              <a:cs typeface="Arial"/>
            </a:endParaRPr>
          </a:p>
          <a:p>
            <a:pPr marL="469900" indent="-457200">
              <a:lnSpc>
                <a:spcPct val="100000"/>
              </a:lnSpc>
              <a:spcBef>
                <a:spcPts val="315"/>
              </a:spcBef>
              <a:buAutoNum type="arabicPeriod"/>
              <a:tabLst>
                <a:tab pos="469265" algn="l"/>
                <a:tab pos="469900" algn="l"/>
              </a:tabLst>
            </a:pPr>
            <a:r>
              <a:rPr sz="2400" spc="-165" dirty="0">
                <a:latin typeface="Arial"/>
                <a:cs typeface="Arial"/>
              </a:rPr>
              <a:t>Peer </a:t>
            </a:r>
            <a:r>
              <a:rPr sz="2400" spc="-135" dirty="0">
                <a:latin typeface="Arial"/>
                <a:cs typeface="Arial"/>
              </a:rPr>
              <a:t>3A, </a:t>
            </a:r>
            <a:r>
              <a:rPr sz="2400" spc="-215" dirty="0">
                <a:latin typeface="Arial"/>
                <a:cs typeface="Arial"/>
              </a:rPr>
              <a:t>3B</a:t>
            </a:r>
            <a:r>
              <a:rPr sz="2400" spc="-145" dirty="0">
                <a:latin typeface="Arial"/>
                <a:cs typeface="Arial"/>
              </a:rPr>
              <a:t> </a:t>
            </a:r>
            <a:r>
              <a:rPr sz="2400" spc="35" dirty="0">
                <a:latin typeface="Arial"/>
                <a:cs typeface="Arial"/>
              </a:rPr>
              <a:t>(*)</a:t>
            </a:r>
            <a:endParaRPr sz="2400">
              <a:latin typeface="Arial"/>
              <a:cs typeface="Arial"/>
            </a:endParaRPr>
          </a:p>
        </p:txBody>
      </p:sp>
      <p:sp>
        <p:nvSpPr>
          <p:cNvPr id="14" name="object 10">
            <a:extLst>
              <a:ext uri="{FF2B5EF4-FFF2-40B4-BE49-F238E27FC236}">
                <a16:creationId xmlns:a16="http://schemas.microsoft.com/office/drawing/2014/main" id="{DF81AD36-7439-B24A-9039-62A5519BEE34}"/>
              </a:ext>
            </a:extLst>
          </p:cNvPr>
          <p:cNvSpPr/>
          <p:nvPr/>
        </p:nvSpPr>
        <p:spPr>
          <a:xfrm>
            <a:off x="1142295" y="6461760"/>
            <a:ext cx="3561588" cy="396240"/>
          </a:xfrm>
          <a:prstGeom prst="rect">
            <a:avLst/>
          </a:prstGeom>
          <a:blipFill>
            <a:blip r:embed="rId4" cstate="print"/>
            <a:stretch>
              <a:fillRect/>
            </a:stretch>
          </a:blipFill>
        </p:spPr>
        <p:txBody>
          <a:bodyPr wrap="square" lIns="0" tIns="0" rIns="0" bIns="0" rtlCol="0"/>
          <a:lstStyle/>
          <a:p>
            <a:endParaRPr/>
          </a:p>
        </p:txBody>
      </p:sp>
      <p:sp>
        <p:nvSpPr>
          <p:cNvPr id="15" name="object 11">
            <a:extLst>
              <a:ext uri="{FF2B5EF4-FFF2-40B4-BE49-F238E27FC236}">
                <a16:creationId xmlns:a16="http://schemas.microsoft.com/office/drawing/2014/main" id="{0A4534AD-B898-6745-9EEE-681012478851}"/>
              </a:ext>
            </a:extLst>
          </p:cNvPr>
          <p:cNvSpPr txBox="1"/>
          <p:nvPr/>
        </p:nvSpPr>
        <p:spPr>
          <a:xfrm>
            <a:off x="1142295" y="6461760"/>
            <a:ext cx="3561715" cy="396240"/>
          </a:xfrm>
          <a:prstGeom prst="rect">
            <a:avLst/>
          </a:prstGeom>
          <a:ln w="6096">
            <a:solidFill>
              <a:srgbClr val="FFC000"/>
            </a:solidFill>
          </a:ln>
        </p:spPr>
        <p:txBody>
          <a:bodyPr vert="horz" wrap="square" lIns="0" tIns="0" rIns="0" bIns="0" rtlCol="0">
            <a:spAutoFit/>
          </a:bodyPr>
          <a:lstStyle/>
          <a:p>
            <a:pPr marL="92075">
              <a:lnSpc>
                <a:spcPts val="1300"/>
              </a:lnSpc>
            </a:pPr>
            <a:r>
              <a:rPr sz="1600" spc="-110" dirty="0">
                <a:latin typeface="Arial"/>
                <a:cs typeface="Arial"/>
              </a:rPr>
              <a:t>Is</a:t>
            </a:r>
            <a:r>
              <a:rPr sz="1600" spc="-90" dirty="0">
                <a:latin typeface="Arial"/>
                <a:cs typeface="Arial"/>
              </a:rPr>
              <a:t> </a:t>
            </a:r>
            <a:r>
              <a:rPr sz="1600" dirty="0">
                <a:latin typeface="Arial"/>
                <a:cs typeface="Arial"/>
              </a:rPr>
              <a:t>“all</a:t>
            </a:r>
            <a:r>
              <a:rPr sz="1600" spc="-105" dirty="0">
                <a:latin typeface="Arial"/>
                <a:cs typeface="Arial"/>
              </a:rPr>
              <a:t> </a:t>
            </a:r>
            <a:r>
              <a:rPr sz="1600" spc="-5" dirty="0">
                <a:latin typeface="Arial"/>
                <a:cs typeface="Arial"/>
              </a:rPr>
              <a:t>within</a:t>
            </a:r>
            <a:r>
              <a:rPr sz="1600" spc="-95" dirty="0">
                <a:latin typeface="Arial"/>
                <a:cs typeface="Arial"/>
              </a:rPr>
              <a:t> </a:t>
            </a:r>
            <a:r>
              <a:rPr sz="1600" spc="-85" dirty="0">
                <a:latin typeface="Arial"/>
                <a:cs typeface="Arial"/>
              </a:rPr>
              <a:t>my</a:t>
            </a:r>
            <a:r>
              <a:rPr sz="1600" spc="-90" dirty="0">
                <a:latin typeface="Arial"/>
                <a:cs typeface="Arial"/>
              </a:rPr>
              <a:t> </a:t>
            </a:r>
            <a:r>
              <a:rPr sz="1600" spc="-30" dirty="0">
                <a:latin typeface="Arial"/>
                <a:cs typeface="Arial"/>
              </a:rPr>
              <a:t>domain”</a:t>
            </a:r>
            <a:r>
              <a:rPr sz="1600" spc="-80" dirty="0">
                <a:latin typeface="Arial"/>
                <a:cs typeface="Arial"/>
              </a:rPr>
              <a:t> </a:t>
            </a:r>
            <a:r>
              <a:rPr sz="1600" spc="-15" dirty="0">
                <a:latin typeface="Arial"/>
                <a:cs typeface="Arial"/>
              </a:rPr>
              <a:t>or</a:t>
            </a:r>
            <a:r>
              <a:rPr sz="1600" spc="-70" dirty="0">
                <a:latin typeface="Arial"/>
                <a:cs typeface="Arial"/>
              </a:rPr>
              <a:t> </a:t>
            </a:r>
            <a:r>
              <a:rPr sz="1600" spc="30" dirty="0">
                <a:latin typeface="Arial"/>
                <a:cs typeface="Arial"/>
              </a:rPr>
              <a:t>“not</a:t>
            </a:r>
            <a:r>
              <a:rPr sz="1600" spc="-80" dirty="0">
                <a:latin typeface="Arial"/>
                <a:cs typeface="Arial"/>
              </a:rPr>
              <a:t> </a:t>
            </a:r>
            <a:r>
              <a:rPr sz="1600" spc="-25" dirty="0">
                <a:latin typeface="Arial"/>
                <a:cs typeface="Arial"/>
              </a:rPr>
              <a:t>in</a:t>
            </a:r>
            <a:r>
              <a:rPr sz="1600" spc="-95" dirty="0">
                <a:latin typeface="Arial"/>
                <a:cs typeface="Arial"/>
              </a:rPr>
              <a:t> </a:t>
            </a:r>
            <a:r>
              <a:rPr sz="1600" spc="-85" dirty="0">
                <a:latin typeface="Arial"/>
                <a:cs typeface="Arial"/>
              </a:rPr>
              <a:t>my</a:t>
            </a:r>
            <a:endParaRPr sz="1600">
              <a:latin typeface="Arial"/>
              <a:cs typeface="Arial"/>
            </a:endParaRPr>
          </a:p>
          <a:p>
            <a:pPr marL="92075">
              <a:lnSpc>
                <a:spcPts val="1730"/>
              </a:lnSpc>
            </a:pPr>
            <a:r>
              <a:rPr sz="1600" spc="-70" dirty="0">
                <a:latin typeface="Arial"/>
                <a:cs typeface="Arial"/>
              </a:rPr>
              <a:t>wireless </a:t>
            </a:r>
            <a:r>
              <a:rPr sz="1600" spc="-15" dirty="0">
                <a:latin typeface="Arial"/>
                <a:cs typeface="Arial"/>
              </a:rPr>
              <a:t>network” </a:t>
            </a:r>
            <a:r>
              <a:rPr sz="1600" spc="-55" dirty="0">
                <a:latin typeface="Arial"/>
                <a:cs typeface="Arial"/>
              </a:rPr>
              <a:t>more</a:t>
            </a:r>
            <a:r>
              <a:rPr sz="1600" spc="-85" dirty="0">
                <a:latin typeface="Arial"/>
                <a:cs typeface="Arial"/>
              </a:rPr>
              <a:t> </a:t>
            </a:r>
            <a:r>
              <a:rPr sz="1600" spc="-65" dirty="0">
                <a:latin typeface="Arial"/>
                <a:cs typeface="Arial"/>
              </a:rPr>
              <a:t>preferable?</a:t>
            </a:r>
            <a:endParaRPr sz="1600">
              <a:latin typeface="Arial"/>
              <a:cs typeface="Arial"/>
            </a:endParaRPr>
          </a:p>
        </p:txBody>
      </p:sp>
      <p:grpSp>
        <p:nvGrpSpPr>
          <p:cNvPr id="16" name="object 12">
            <a:extLst>
              <a:ext uri="{FF2B5EF4-FFF2-40B4-BE49-F238E27FC236}">
                <a16:creationId xmlns:a16="http://schemas.microsoft.com/office/drawing/2014/main" id="{4F23DBB8-D72F-6744-8DFD-D77CE5F78DBB}"/>
              </a:ext>
            </a:extLst>
          </p:cNvPr>
          <p:cNvGrpSpPr/>
          <p:nvPr/>
        </p:nvGrpSpPr>
        <p:grpSpPr>
          <a:xfrm>
            <a:off x="2265484" y="6276620"/>
            <a:ext cx="759460" cy="214629"/>
            <a:chOff x="2247900" y="5790463"/>
            <a:chExt cx="759460" cy="214629"/>
          </a:xfrm>
        </p:grpSpPr>
        <p:sp>
          <p:nvSpPr>
            <p:cNvPr id="17" name="object 13">
              <a:extLst>
                <a:ext uri="{FF2B5EF4-FFF2-40B4-BE49-F238E27FC236}">
                  <a16:creationId xmlns:a16="http://schemas.microsoft.com/office/drawing/2014/main" id="{FB1CD5BC-4247-B448-8142-AB8DB381900B}"/>
                </a:ext>
              </a:extLst>
            </p:cNvPr>
            <p:cNvSpPr/>
            <p:nvPr/>
          </p:nvSpPr>
          <p:spPr>
            <a:xfrm>
              <a:off x="2247900" y="5790463"/>
              <a:ext cx="462280" cy="214629"/>
            </a:xfrm>
            <a:custGeom>
              <a:avLst/>
              <a:gdLst/>
              <a:ahLst/>
              <a:cxnLst/>
              <a:rect l="l" t="t" r="r" b="b"/>
              <a:pathLst>
                <a:path w="462280" h="214629">
                  <a:moveTo>
                    <a:pt x="72180" y="28994"/>
                  </a:moveTo>
                  <a:lnTo>
                    <a:pt x="67005" y="40616"/>
                  </a:lnTo>
                  <a:lnTo>
                    <a:pt x="456692" y="214236"/>
                  </a:lnTo>
                  <a:lnTo>
                    <a:pt x="461899" y="202628"/>
                  </a:lnTo>
                  <a:lnTo>
                    <a:pt x="72180" y="28994"/>
                  </a:lnTo>
                  <a:close/>
                </a:path>
                <a:path w="462280" h="214629">
                  <a:moveTo>
                    <a:pt x="85089" y="0"/>
                  </a:moveTo>
                  <a:lnTo>
                    <a:pt x="0" y="3784"/>
                  </a:lnTo>
                  <a:lnTo>
                    <a:pt x="54101" y="69596"/>
                  </a:lnTo>
                  <a:lnTo>
                    <a:pt x="67005" y="40616"/>
                  </a:lnTo>
                  <a:lnTo>
                    <a:pt x="55372" y="35432"/>
                  </a:lnTo>
                  <a:lnTo>
                    <a:pt x="60579" y="23825"/>
                  </a:lnTo>
                  <a:lnTo>
                    <a:pt x="74481" y="23825"/>
                  </a:lnTo>
                  <a:lnTo>
                    <a:pt x="85089" y="0"/>
                  </a:lnTo>
                  <a:close/>
                </a:path>
                <a:path w="462280" h="214629">
                  <a:moveTo>
                    <a:pt x="60579" y="23825"/>
                  </a:moveTo>
                  <a:lnTo>
                    <a:pt x="55372" y="35432"/>
                  </a:lnTo>
                  <a:lnTo>
                    <a:pt x="67005" y="40616"/>
                  </a:lnTo>
                  <a:lnTo>
                    <a:pt x="72180" y="28994"/>
                  </a:lnTo>
                  <a:lnTo>
                    <a:pt x="60579" y="23825"/>
                  </a:lnTo>
                  <a:close/>
                </a:path>
                <a:path w="462280" h="214629">
                  <a:moveTo>
                    <a:pt x="74481" y="23825"/>
                  </a:moveTo>
                  <a:lnTo>
                    <a:pt x="60579" y="23825"/>
                  </a:lnTo>
                  <a:lnTo>
                    <a:pt x="72180" y="28994"/>
                  </a:lnTo>
                  <a:lnTo>
                    <a:pt x="74481" y="23825"/>
                  </a:lnTo>
                  <a:close/>
                </a:path>
              </a:pathLst>
            </a:custGeom>
            <a:solidFill>
              <a:srgbClr val="5B9BD4"/>
            </a:solidFill>
          </p:spPr>
          <p:txBody>
            <a:bodyPr wrap="square" lIns="0" tIns="0" rIns="0" bIns="0" rtlCol="0"/>
            <a:lstStyle/>
            <a:p>
              <a:endParaRPr/>
            </a:p>
          </p:txBody>
        </p:sp>
        <p:sp>
          <p:nvSpPr>
            <p:cNvPr id="18" name="object 14">
              <a:extLst>
                <a:ext uri="{FF2B5EF4-FFF2-40B4-BE49-F238E27FC236}">
                  <a16:creationId xmlns:a16="http://schemas.microsoft.com/office/drawing/2014/main" id="{5E551D64-00AF-9F48-BD7E-5AA55E42F440}"/>
                </a:ext>
              </a:extLst>
            </p:cNvPr>
            <p:cNvSpPr/>
            <p:nvPr/>
          </p:nvSpPr>
          <p:spPr>
            <a:xfrm>
              <a:off x="2900680" y="5794247"/>
              <a:ext cx="106680" cy="184264"/>
            </a:xfrm>
            <a:prstGeom prst="rect">
              <a:avLst/>
            </a:prstGeom>
            <a:blipFill>
              <a:blip r:embed="rId5" cstate="print"/>
              <a:stretch>
                <a:fillRect/>
              </a:stretch>
            </a:blipFill>
          </p:spPr>
          <p:txBody>
            <a:bodyPr wrap="square" lIns="0" tIns="0" rIns="0" bIns="0" rtlCol="0"/>
            <a:lstStyle/>
            <a:p>
              <a:endParaRPr/>
            </a:p>
          </p:txBody>
        </p:sp>
      </p:grpSp>
      <p:sp>
        <p:nvSpPr>
          <p:cNvPr id="19" name="TextBox 18">
            <a:extLst>
              <a:ext uri="{FF2B5EF4-FFF2-40B4-BE49-F238E27FC236}">
                <a16:creationId xmlns:a16="http://schemas.microsoft.com/office/drawing/2014/main" id="{674801AC-56E7-4E42-BA22-5C04F41C755C}"/>
              </a:ext>
            </a:extLst>
          </p:cNvPr>
          <p:cNvSpPr txBox="1"/>
          <p:nvPr/>
        </p:nvSpPr>
        <p:spPr>
          <a:xfrm>
            <a:off x="7564643" y="6477619"/>
            <a:ext cx="4627357" cy="369332"/>
          </a:xfrm>
          <a:prstGeom prst="rect">
            <a:avLst/>
          </a:prstGeom>
          <a:noFill/>
        </p:spPr>
        <p:txBody>
          <a:bodyPr wrap="none" rtlCol="0">
            <a:spAutoFit/>
          </a:bodyPr>
          <a:lstStyle/>
          <a:p>
            <a:r>
              <a:rPr lang="en-US" dirty="0"/>
              <a:t>Sebastian </a:t>
            </a:r>
            <a:r>
              <a:rPr lang="en-US" dirty="0" err="1"/>
              <a:t>Kiesel</a:t>
            </a:r>
            <a:r>
              <a:rPr lang="en-US" dirty="0"/>
              <a:t> presentation on Sept. 30, 2020</a:t>
            </a:r>
          </a:p>
        </p:txBody>
      </p:sp>
    </p:spTree>
    <p:extLst>
      <p:ext uri="{BB962C8B-B14F-4D97-AF65-F5344CB8AC3E}">
        <p14:creationId xmlns:p14="http://schemas.microsoft.com/office/powerpoint/2010/main" val="2891133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72947-4871-A448-A0EF-B4F386543CEB}"/>
              </a:ext>
            </a:extLst>
          </p:cNvPr>
          <p:cNvSpPr>
            <a:spLocks noGrp="1"/>
          </p:cNvSpPr>
          <p:nvPr>
            <p:ph type="title"/>
          </p:nvPr>
        </p:nvSpPr>
        <p:spPr/>
        <p:txBody>
          <a:bodyPr/>
          <a:lstStyle/>
          <a:p>
            <a:r>
              <a:rPr lang="en-US" dirty="0"/>
              <a:t>Problem (Relevance)</a:t>
            </a:r>
          </a:p>
        </p:txBody>
      </p:sp>
      <p:pic>
        <p:nvPicPr>
          <p:cNvPr id="5" name="Picture 4">
            <a:extLst>
              <a:ext uri="{FF2B5EF4-FFF2-40B4-BE49-F238E27FC236}">
                <a16:creationId xmlns:a16="http://schemas.microsoft.com/office/drawing/2014/main" id="{4459BF6A-B54E-FE45-8B7C-A8BB68783ECC}"/>
              </a:ext>
            </a:extLst>
          </p:cNvPr>
          <p:cNvPicPr>
            <a:picLocks noChangeAspect="1"/>
          </p:cNvPicPr>
          <p:nvPr/>
        </p:nvPicPr>
        <p:blipFill>
          <a:blip r:embed="rId2"/>
          <a:stretch>
            <a:fillRect/>
          </a:stretch>
        </p:blipFill>
        <p:spPr>
          <a:xfrm>
            <a:off x="384810" y="1485536"/>
            <a:ext cx="5829300" cy="2002247"/>
          </a:xfrm>
          <a:prstGeom prst="rect">
            <a:avLst/>
          </a:prstGeom>
          <a:ln>
            <a:solidFill>
              <a:schemeClr val="accent1"/>
            </a:solidFill>
          </a:ln>
        </p:spPr>
      </p:pic>
      <p:pic>
        <p:nvPicPr>
          <p:cNvPr id="4" name="Picture 3">
            <a:extLst>
              <a:ext uri="{FF2B5EF4-FFF2-40B4-BE49-F238E27FC236}">
                <a16:creationId xmlns:a16="http://schemas.microsoft.com/office/drawing/2014/main" id="{171305E9-3E5E-7740-9AC4-D1B987B6858F}"/>
              </a:ext>
            </a:extLst>
          </p:cNvPr>
          <p:cNvPicPr>
            <a:picLocks noChangeAspect="1"/>
          </p:cNvPicPr>
          <p:nvPr/>
        </p:nvPicPr>
        <p:blipFill>
          <a:blip r:embed="rId3"/>
          <a:stretch>
            <a:fillRect/>
          </a:stretch>
        </p:blipFill>
        <p:spPr>
          <a:xfrm>
            <a:off x="384810" y="3487783"/>
            <a:ext cx="5610134" cy="3335755"/>
          </a:xfrm>
          <a:prstGeom prst="rect">
            <a:avLst/>
          </a:prstGeom>
          <a:ln>
            <a:solidFill>
              <a:schemeClr val="accent1"/>
            </a:solidFill>
          </a:ln>
        </p:spPr>
      </p:pic>
      <p:sp>
        <p:nvSpPr>
          <p:cNvPr id="6" name="Rectangle 5">
            <a:extLst>
              <a:ext uri="{FF2B5EF4-FFF2-40B4-BE49-F238E27FC236}">
                <a16:creationId xmlns:a16="http://schemas.microsoft.com/office/drawing/2014/main" id="{94D6EB13-336D-644C-AEEE-D1B409281506}"/>
              </a:ext>
            </a:extLst>
          </p:cNvPr>
          <p:cNvSpPr/>
          <p:nvPr/>
        </p:nvSpPr>
        <p:spPr>
          <a:xfrm>
            <a:off x="838200" y="6477399"/>
            <a:ext cx="3727938" cy="31610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270FA534-20D3-1B43-B4ED-FC0B195036D6}"/>
              </a:ext>
            </a:extLst>
          </p:cNvPr>
          <p:cNvPicPr>
            <a:picLocks noChangeAspect="1"/>
          </p:cNvPicPr>
          <p:nvPr/>
        </p:nvPicPr>
        <p:blipFill>
          <a:blip r:embed="rId4"/>
          <a:stretch>
            <a:fillRect/>
          </a:stretch>
        </p:blipFill>
        <p:spPr>
          <a:xfrm>
            <a:off x="6570616" y="2126731"/>
            <a:ext cx="4947481" cy="3712366"/>
          </a:xfrm>
          <a:prstGeom prst="rect">
            <a:avLst/>
          </a:prstGeom>
        </p:spPr>
      </p:pic>
    </p:spTree>
    <p:extLst>
      <p:ext uri="{BB962C8B-B14F-4D97-AF65-F5344CB8AC3E}">
        <p14:creationId xmlns:p14="http://schemas.microsoft.com/office/powerpoint/2010/main" val="2429743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F4A0E4-F14C-AA4F-B7D5-21AF34136904}"/>
              </a:ext>
            </a:extLst>
          </p:cNvPr>
          <p:cNvSpPr>
            <a:spLocks noGrp="1"/>
          </p:cNvSpPr>
          <p:nvPr>
            <p:ph type="title"/>
          </p:nvPr>
        </p:nvSpPr>
        <p:spPr/>
        <p:txBody>
          <a:bodyPr>
            <a:normAutofit/>
          </a:bodyPr>
          <a:lstStyle/>
          <a:p>
            <a:r>
              <a:rPr lang="en-US" sz="4000" dirty="0"/>
              <a:t>A Potential Solution (Feasibility)</a:t>
            </a:r>
          </a:p>
        </p:txBody>
      </p:sp>
      <p:sp>
        <p:nvSpPr>
          <p:cNvPr id="5" name="Content Placeholder 4">
            <a:extLst>
              <a:ext uri="{FF2B5EF4-FFF2-40B4-BE49-F238E27FC236}">
                <a16:creationId xmlns:a16="http://schemas.microsoft.com/office/drawing/2014/main" id="{F2D88C53-77B4-4044-BE49-36C473D430AB}"/>
              </a:ext>
            </a:extLst>
          </p:cNvPr>
          <p:cNvSpPr>
            <a:spLocks noGrp="1"/>
          </p:cNvSpPr>
          <p:nvPr>
            <p:ph idx="1"/>
          </p:nvPr>
        </p:nvSpPr>
        <p:spPr>
          <a:xfrm>
            <a:off x="838200" y="1575103"/>
            <a:ext cx="10515600" cy="5013587"/>
          </a:xfrm>
        </p:spPr>
        <p:txBody>
          <a:bodyPr>
            <a:normAutofit/>
          </a:bodyPr>
          <a:lstStyle/>
          <a:p>
            <a:r>
              <a:rPr lang="en-US" dirty="0"/>
              <a:t>WG discussed at least one reasonably well-understood, feasible architecture called </a:t>
            </a:r>
            <a:r>
              <a:rPr lang="en-US" dirty="0">
                <a:solidFill>
                  <a:srgbClr val="C00000"/>
                </a:solidFill>
              </a:rPr>
              <a:t>ALTO Multi-Domain Abstractions (MDA)</a:t>
            </a:r>
          </a:p>
          <a:p>
            <a:pPr lvl="1"/>
            <a:r>
              <a:rPr lang="en-US" dirty="0"/>
              <a:t>The path of a flow from a </a:t>
            </a:r>
            <a:r>
              <a:rPr lang="en-US" dirty="0" err="1"/>
              <a:t>src</a:t>
            </a:r>
            <a:r>
              <a:rPr lang="en-US" dirty="0"/>
              <a:t> to a </a:t>
            </a:r>
            <a:r>
              <a:rPr lang="en-US" dirty="0" err="1"/>
              <a:t>dst</a:t>
            </a:r>
            <a:r>
              <a:rPr lang="en-US" dirty="0"/>
              <a:t> consists of a sequence (</a:t>
            </a:r>
            <a:r>
              <a:rPr lang="en-US" dirty="0">
                <a:solidFill>
                  <a:srgbClr val="C00000"/>
                </a:solidFill>
              </a:rPr>
              <a:t>vector</a:t>
            </a:r>
            <a:r>
              <a:rPr lang="en-US" dirty="0"/>
              <a:t>) of </a:t>
            </a:r>
            <a:r>
              <a:rPr lang="en-US" dirty="0">
                <a:solidFill>
                  <a:srgbClr val="C00000"/>
                </a:solidFill>
              </a:rPr>
              <a:t>segments</a:t>
            </a:r>
            <a:r>
              <a:rPr lang="en-US" dirty="0"/>
              <a:t> from multiple networks</a:t>
            </a:r>
          </a:p>
          <a:p>
            <a:pPr lvl="2"/>
            <a:r>
              <a:rPr lang="en-US" dirty="0" err="1"/>
              <a:t>src</a:t>
            </a:r>
            <a:r>
              <a:rPr lang="en-US" dirty="0"/>
              <a:t> -&gt; net</a:t>
            </a:r>
            <a:r>
              <a:rPr lang="en-US" baseline="-25000" dirty="0"/>
              <a:t>1</a:t>
            </a:r>
            <a:r>
              <a:rPr lang="en-US" dirty="0"/>
              <a:t>-e -&gt; net</a:t>
            </a:r>
            <a:r>
              <a:rPr lang="en-US" baseline="-25000" dirty="0"/>
              <a:t>2</a:t>
            </a:r>
            <a:r>
              <a:rPr lang="en-US" dirty="0"/>
              <a:t>-i -&gt; … -&gt; </a:t>
            </a:r>
            <a:r>
              <a:rPr lang="en-US" dirty="0" err="1"/>
              <a:t>net</a:t>
            </a:r>
            <a:r>
              <a:rPr lang="en-US" baseline="-25000" dirty="0" err="1"/>
              <a:t>i</a:t>
            </a:r>
            <a:r>
              <a:rPr lang="en-US" dirty="0"/>
              <a:t>-e -&gt; net</a:t>
            </a:r>
            <a:r>
              <a:rPr lang="en-US" baseline="-25000" dirty="0"/>
              <a:t>i+1</a:t>
            </a:r>
            <a:r>
              <a:rPr lang="en-US" dirty="0"/>
              <a:t>-i -&gt; … -&gt; </a:t>
            </a:r>
            <a:r>
              <a:rPr lang="en-US" dirty="0" err="1"/>
              <a:t>net</a:t>
            </a:r>
            <a:r>
              <a:rPr lang="en-US" baseline="-25000" dirty="0" err="1"/>
              <a:t>n</a:t>
            </a:r>
            <a:r>
              <a:rPr lang="en-US" dirty="0"/>
              <a:t>-e -&gt; </a:t>
            </a:r>
            <a:r>
              <a:rPr lang="en-US" dirty="0" err="1"/>
              <a:t>dst</a:t>
            </a:r>
            <a:endParaRPr lang="en-US" dirty="0"/>
          </a:p>
          <a:p>
            <a:pPr lvl="1"/>
            <a:endParaRPr lang="en-US" dirty="0"/>
          </a:p>
          <a:p>
            <a:pPr lvl="1"/>
            <a:endParaRPr lang="en-US" dirty="0"/>
          </a:p>
          <a:p>
            <a:pPr marL="457200" lvl="1" indent="0">
              <a:buNone/>
            </a:pPr>
            <a:br>
              <a:rPr lang="en-US" dirty="0"/>
            </a:br>
            <a:endParaRPr lang="en-US" dirty="0"/>
          </a:p>
          <a:p>
            <a:pPr lvl="1"/>
            <a:r>
              <a:rPr lang="en-US" dirty="0"/>
              <a:t>The cost of a path is a vector corresponding to the vector of </a:t>
            </a:r>
            <a:r>
              <a:rPr lang="en-US" dirty="0">
                <a:solidFill>
                  <a:srgbClr val="C00000"/>
                </a:solidFill>
              </a:rPr>
              <a:t>segments</a:t>
            </a:r>
            <a:br>
              <a:rPr lang="en-US" dirty="0">
                <a:solidFill>
                  <a:srgbClr val="C00000"/>
                </a:solidFill>
              </a:rPr>
            </a:br>
            <a:endParaRPr lang="en-US" dirty="0">
              <a:solidFill>
                <a:srgbClr val="C00000"/>
              </a:solidFill>
            </a:endParaRPr>
          </a:p>
          <a:p>
            <a:pPr lvl="1"/>
            <a:r>
              <a:rPr lang="en-US" dirty="0"/>
              <a:t>The paths of a set of flows form a </a:t>
            </a:r>
            <a:r>
              <a:rPr lang="en-US" dirty="0">
                <a:solidFill>
                  <a:srgbClr val="C00000"/>
                </a:solidFill>
              </a:rPr>
              <a:t>flow graph</a:t>
            </a:r>
          </a:p>
          <a:p>
            <a:pPr lvl="2"/>
            <a:r>
              <a:rPr lang="en-US" dirty="0"/>
              <a:t>Constructed by merging shared egress or ingress nodes of the segments</a:t>
            </a:r>
          </a:p>
        </p:txBody>
      </p:sp>
      <p:sp>
        <p:nvSpPr>
          <p:cNvPr id="6" name="Oval 5">
            <a:extLst>
              <a:ext uri="{FF2B5EF4-FFF2-40B4-BE49-F238E27FC236}">
                <a16:creationId xmlns:a16="http://schemas.microsoft.com/office/drawing/2014/main" id="{66B6DD58-49A6-F84C-943A-EEC5CE3D5C2A}"/>
              </a:ext>
            </a:extLst>
          </p:cNvPr>
          <p:cNvSpPr/>
          <p:nvPr/>
        </p:nvSpPr>
        <p:spPr>
          <a:xfrm>
            <a:off x="2937275" y="4061137"/>
            <a:ext cx="1388533" cy="6208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C3BC577-7E62-6A4D-A8EF-EB970818CE22}"/>
              </a:ext>
            </a:extLst>
          </p:cNvPr>
          <p:cNvSpPr txBox="1"/>
          <p:nvPr/>
        </p:nvSpPr>
        <p:spPr>
          <a:xfrm>
            <a:off x="2176259" y="4125837"/>
            <a:ext cx="448969" cy="369332"/>
          </a:xfrm>
          <a:prstGeom prst="rect">
            <a:avLst/>
          </a:prstGeom>
          <a:noFill/>
        </p:spPr>
        <p:txBody>
          <a:bodyPr wrap="none" rtlCol="0">
            <a:spAutoFit/>
          </a:bodyPr>
          <a:lstStyle/>
          <a:p>
            <a:r>
              <a:rPr lang="en-US" dirty="0" err="1"/>
              <a:t>src</a:t>
            </a:r>
            <a:endParaRPr lang="en-US" dirty="0"/>
          </a:p>
        </p:txBody>
      </p:sp>
      <p:sp>
        <p:nvSpPr>
          <p:cNvPr id="8" name="Oval 7">
            <a:extLst>
              <a:ext uri="{FF2B5EF4-FFF2-40B4-BE49-F238E27FC236}">
                <a16:creationId xmlns:a16="http://schemas.microsoft.com/office/drawing/2014/main" id="{FDA01D7C-6549-0B42-9D04-2C4F870EE17B}"/>
              </a:ext>
            </a:extLst>
          </p:cNvPr>
          <p:cNvSpPr/>
          <p:nvPr/>
        </p:nvSpPr>
        <p:spPr>
          <a:xfrm>
            <a:off x="3908120" y="4264336"/>
            <a:ext cx="237067" cy="18466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B4B1FBD2-B577-F843-9FC2-D090A3920BB0}"/>
              </a:ext>
            </a:extLst>
          </p:cNvPr>
          <p:cNvSpPr/>
          <p:nvPr/>
        </p:nvSpPr>
        <p:spPr>
          <a:xfrm>
            <a:off x="4602386" y="4061137"/>
            <a:ext cx="1388533" cy="6208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F322DC75-9EEC-714F-98FF-866619672DAC}"/>
              </a:ext>
            </a:extLst>
          </p:cNvPr>
          <p:cNvSpPr/>
          <p:nvPr/>
        </p:nvSpPr>
        <p:spPr>
          <a:xfrm>
            <a:off x="4757204" y="4271596"/>
            <a:ext cx="237067" cy="18466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626331F-933A-2A41-AA52-7F5B36AAF586}"/>
              </a:ext>
            </a:extLst>
          </p:cNvPr>
          <p:cNvSpPr/>
          <p:nvPr/>
        </p:nvSpPr>
        <p:spPr>
          <a:xfrm>
            <a:off x="8103353" y="4068405"/>
            <a:ext cx="1388533" cy="6208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DA9900CF-454E-4740-BD68-C4F4BBEAB1F5}"/>
              </a:ext>
            </a:extLst>
          </p:cNvPr>
          <p:cNvSpPr/>
          <p:nvPr/>
        </p:nvSpPr>
        <p:spPr>
          <a:xfrm>
            <a:off x="9118747" y="4264336"/>
            <a:ext cx="237067" cy="184666"/>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CD956D56-6A71-FF48-94D0-6E066DC0B551}"/>
              </a:ext>
            </a:extLst>
          </p:cNvPr>
          <p:cNvSpPr txBox="1"/>
          <p:nvPr/>
        </p:nvSpPr>
        <p:spPr>
          <a:xfrm>
            <a:off x="9727423" y="4147406"/>
            <a:ext cx="470642" cy="369332"/>
          </a:xfrm>
          <a:prstGeom prst="rect">
            <a:avLst/>
          </a:prstGeom>
          <a:noFill/>
        </p:spPr>
        <p:txBody>
          <a:bodyPr wrap="none" rtlCol="0">
            <a:spAutoFit/>
          </a:bodyPr>
          <a:lstStyle/>
          <a:p>
            <a:r>
              <a:rPr lang="en-US" dirty="0" err="1"/>
              <a:t>dst</a:t>
            </a:r>
            <a:endParaRPr lang="en-US" dirty="0"/>
          </a:p>
        </p:txBody>
      </p:sp>
      <p:sp>
        <p:nvSpPr>
          <p:cNvPr id="2" name="Rectangle 1">
            <a:extLst>
              <a:ext uri="{FF2B5EF4-FFF2-40B4-BE49-F238E27FC236}">
                <a16:creationId xmlns:a16="http://schemas.microsoft.com/office/drawing/2014/main" id="{A5C940BF-1C1E-474A-A127-44BF9AFD208C}"/>
              </a:ext>
            </a:extLst>
          </p:cNvPr>
          <p:cNvSpPr/>
          <p:nvPr/>
        </p:nvSpPr>
        <p:spPr>
          <a:xfrm>
            <a:off x="3673448" y="3691805"/>
            <a:ext cx="762132" cy="369332"/>
          </a:xfrm>
          <a:prstGeom prst="rect">
            <a:avLst/>
          </a:prstGeom>
        </p:spPr>
        <p:txBody>
          <a:bodyPr wrap="none">
            <a:spAutoFit/>
          </a:bodyPr>
          <a:lstStyle/>
          <a:p>
            <a:r>
              <a:rPr lang="en-US" dirty="0"/>
              <a:t>net</a:t>
            </a:r>
            <a:r>
              <a:rPr lang="en-US" baseline="-25000" dirty="0"/>
              <a:t>1</a:t>
            </a:r>
            <a:r>
              <a:rPr lang="en-US" dirty="0"/>
              <a:t>-e</a:t>
            </a:r>
          </a:p>
        </p:txBody>
      </p:sp>
      <p:cxnSp>
        <p:nvCxnSpPr>
          <p:cNvPr id="11" name="Straight Arrow Connector 10">
            <a:extLst>
              <a:ext uri="{FF2B5EF4-FFF2-40B4-BE49-F238E27FC236}">
                <a16:creationId xmlns:a16="http://schemas.microsoft.com/office/drawing/2014/main" id="{238D7757-68B4-5342-ADCB-AA0CED65896A}"/>
              </a:ext>
            </a:extLst>
          </p:cNvPr>
          <p:cNvCxnSpPr>
            <a:endCxn id="6" idx="2"/>
          </p:cNvCxnSpPr>
          <p:nvPr/>
        </p:nvCxnSpPr>
        <p:spPr>
          <a:xfrm>
            <a:off x="2643947" y="4332072"/>
            <a:ext cx="293328" cy="39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AF04DBF-DE57-2A45-B9F6-7FF29C2E74C3}"/>
              </a:ext>
            </a:extLst>
          </p:cNvPr>
          <p:cNvCxnSpPr>
            <a:stCxn id="8" idx="6"/>
          </p:cNvCxnSpPr>
          <p:nvPr/>
        </p:nvCxnSpPr>
        <p:spPr>
          <a:xfrm>
            <a:off x="4145187" y="4356669"/>
            <a:ext cx="629590" cy="149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A0D96039-5174-F141-81C0-17E271863205}"/>
              </a:ext>
            </a:extLst>
          </p:cNvPr>
          <p:cNvSpPr/>
          <p:nvPr/>
        </p:nvSpPr>
        <p:spPr>
          <a:xfrm>
            <a:off x="4531760" y="3684054"/>
            <a:ext cx="699615" cy="369332"/>
          </a:xfrm>
          <a:prstGeom prst="rect">
            <a:avLst/>
          </a:prstGeom>
        </p:spPr>
        <p:txBody>
          <a:bodyPr wrap="none">
            <a:spAutoFit/>
          </a:bodyPr>
          <a:lstStyle/>
          <a:p>
            <a:r>
              <a:rPr lang="en-US" dirty="0"/>
              <a:t>net</a:t>
            </a:r>
            <a:r>
              <a:rPr lang="en-US" baseline="-25000" dirty="0"/>
              <a:t>2</a:t>
            </a:r>
            <a:r>
              <a:rPr lang="en-US" dirty="0"/>
              <a:t>-i</a:t>
            </a:r>
          </a:p>
        </p:txBody>
      </p:sp>
      <p:sp>
        <p:nvSpPr>
          <p:cNvPr id="17" name="Rectangle 16">
            <a:extLst>
              <a:ext uri="{FF2B5EF4-FFF2-40B4-BE49-F238E27FC236}">
                <a16:creationId xmlns:a16="http://schemas.microsoft.com/office/drawing/2014/main" id="{4F43091C-95D5-AB4E-84C5-F9F2A53D9C85}"/>
              </a:ext>
            </a:extLst>
          </p:cNvPr>
          <p:cNvSpPr/>
          <p:nvPr/>
        </p:nvSpPr>
        <p:spPr>
          <a:xfrm>
            <a:off x="8924935" y="3654712"/>
            <a:ext cx="763735" cy="369332"/>
          </a:xfrm>
          <a:prstGeom prst="rect">
            <a:avLst/>
          </a:prstGeom>
        </p:spPr>
        <p:txBody>
          <a:bodyPr wrap="none">
            <a:spAutoFit/>
          </a:bodyPr>
          <a:lstStyle/>
          <a:p>
            <a:r>
              <a:rPr lang="en-US" dirty="0" err="1"/>
              <a:t>net</a:t>
            </a:r>
            <a:r>
              <a:rPr lang="en-US" baseline="-25000" dirty="0" err="1"/>
              <a:t>n</a:t>
            </a:r>
            <a:r>
              <a:rPr lang="en-US" dirty="0"/>
              <a:t>-e</a:t>
            </a:r>
          </a:p>
        </p:txBody>
      </p:sp>
      <p:cxnSp>
        <p:nvCxnSpPr>
          <p:cNvPr id="18" name="Straight Arrow Connector 17">
            <a:extLst>
              <a:ext uri="{FF2B5EF4-FFF2-40B4-BE49-F238E27FC236}">
                <a16:creationId xmlns:a16="http://schemas.microsoft.com/office/drawing/2014/main" id="{44ACF4E2-8D88-174A-9774-E4E110F2D914}"/>
              </a:ext>
            </a:extLst>
          </p:cNvPr>
          <p:cNvCxnSpPr/>
          <p:nvPr/>
        </p:nvCxnSpPr>
        <p:spPr>
          <a:xfrm>
            <a:off x="9491886" y="4324419"/>
            <a:ext cx="293328" cy="39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2182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C1F9F-921A-6644-A909-8791D865CEFB}"/>
              </a:ext>
            </a:extLst>
          </p:cNvPr>
          <p:cNvSpPr>
            <a:spLocks noGrp="1"/>
          </p:cNvSpPr>
          <p:nvPr>
            <p:ph type="title"/>
          </p:nvPr>
        </p:nvSpPr>
        <p:spPr/>
        <p:txBody>
          <a:bodyPr>
            <a:normAutofit/>
          </a:bodyPr>
          <a:lstStyle/>
          <a:p>
            <a:r>
              <a:rPr lang="en-US" sz="3600" dirty="0"/>
              <a:t>Simple ALTO Extensions to Realize ALTO MDA</a:t>
            </a:r>
          </a:p>
        </p:txBody>
      </p:sp>
      <p:sp>
        <p:nvSpPr>
          <p:cNvPr id="3" name="Content Placeholder 2">
            <a:extLst>
              <a:ext uri="{FF2B5EF4-FFF2-40B4-BE49-F238E27FC236}">
                <a16:creationId xmlns:a16="http://schemas.microsoft.com/office/drawing/2014/main" id="{354244B9-8D39-834F-B71E-1A67D978C854}"/>
              </a:ext>
            </a:extLst>
          </p:cNvPr>
          <p:cNvSpPr>
            <a:spLocks noGrp="1"/>
          </p:cNvSpPr>
          <p:nvPr>
            <p:ph idx="1"/>
          </p:nvPr>
        </p:nvSpPr>
        <p:spPr>
          <a:xfrm>
            <a:off x="838200" y="1825625"/>
            <a:ext cx="10515600" cy="4705804"/>
          </a:xfrm>
        </p:spPr>
        <p:txBody>
          <a:bodyPr>
            <a:normAutofit fontScale="92500" lnSpcReduction="10000"/>
          </a:bodyPr>
          <a:lstStyle/>
          <a:p>
            <a:r>
              <a:rPr lang="en-US" dirty="0"/>
              <a:t>Ext 1: Segment discovery</a:t>
            </a:r>
          </a:p>
          <a:p>
            <a:pPr lvl="1"/>
            <a:r>
              <a:rPr lang="en-US" dirty="0"/>
              <a:t>&lt;flow, </a:t>
            </a:r>
            <a:r>
              <a:rPr lang="en-US" dirty="0" err="1"/>
              <a:t>netid:ingress</a:t>
            </a:r>
            <a:r>
              <a:rPr lang="en-US" dirty="0"/>
              <a:t>&gt; </a:t>
            </a:r>
            <a:br>
              <a:rPr lang="en-US" dirty="0"/>
            </a:br>
            <a:r>
              <a:rPr lang="en-US" dirty="0"/>
              <a:t>-&gt; </a:t>
            </a:r>
            <a:br>
              <a:rPr lang="en-US" dirty="0"/>
            </a:br>
            <a:r>
              <a:rPr lang="en-US" dirty="0"/>
              <a:t>&lt;</a:t>
            </a:r>
            <a:r>
              <a:rPr lang="en-US" dirty="0" err="1"/>
              <a:t>netid:egress</a:t>
            </a:r>
            <a:r>
              <a:rPr lang="en-US" dirty="0"/>
              <a:t>, </a:t>
            </a:r>
            <a:r>
              <a:rPr lang="en-US" dirty="0" err="1"/>
              <a:t>netid:next-ingress</a:t>
            </a:r>
            <a:r>
              <a:rPr lang="en-US" dirty="0"/>
              <a:t>; [Sebastian proposal: next-alto-server-</a:t>
            </a:r>
            <a:r>
              <a:rPr lang="en-US" dirty="0" err="1"/>
              <a:t>uri</a:t>
            </a:r>
            <a:r>
              <a:rPr lang="en-US" dirty="0"/>
              <a:t>; handle blackhole…]&gt;</a:t>
            </a:r>
          </a:p>
          <a:p>
            <a:pPr lvl="1"/>
            <a:endParaRPr lang="en-US" dirty="0"/>
          </a:p>
          <a:p>
            <a:r>
              <a:rPr lang="en-US" dirty="0"/>
              <a:t>Ext 2: Path cost discovery (extend ECS/cost map service, …)</a:t>
            </a:r>
          </a:p>
          <a:p>
            <a:pPr lvl="1"/>
            <a:r>
              <a:rPr lang="en-US" dirty="0"/>
              <a:t>&lt;segment-set, metric&gt; -&gt; &lt;cost&gt;</a:t>
            </a:r>
          </a:p>
          <a:p>
            <a:pPr lvl="1"/>
            <a:endParaRPr lang="en-US" dirty="0"/>
          </a:p>
          <a:p>
            <a:r>
              <a:rPr lang="en-US" dirty="0"/>
              <a:t>Operation models for extensions [mechanisms, not policies]</a:t>
            </a:r>
          </a:p>
          <a:p>
            <a:pPr lvl="1"/>
            <a:r>
              <a:rPr lang="en-US" dirty="0"/>
              <a:t>iterative (client aggregation)</a:t>
            </a:r>
          </a:p>
          <a:p>
            <a:pPr lvl="1"/>
            <a:r>
              <a:rPr lang="en-US" dirty="0"/>
              <a:t>recursive (network helped aggregation)</a:t>
            </a:r>
          </a:p>
          <a:p>
            <a:pPr lvl="1"/>
            <a:r>
              <a:rPr lang="en-US" dirty="0"/>
              <a:t>hybrid</a:t>
            </a:r>
          </a:p>
        </p:txBody>
      </p:sp>
    </p:spTree>
    <p:extLst>
      <p:ext uri="{BB962C8B-B14F-4D97-AF65-F5344CB8AC3E}">
        <p14:creationId xmlns:p14="http://schemas.microsoft.com/office/powerpoint/2010/main" val="213919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0BD7-8489-814D-959B-6517969F65B9}"/>
              </a:ext>
            </a:extLst>
          </p:cNvPr>
          <p:cNvSpPr>
            <a:spLocks noGrp="1"/>
          </p:cNvSpPr>
          <p:nvPr>
            <p:ph type="title"/>
          </p:nvPr>
        </p:nvSpPr>
        <p:spPr/>
        <p:txBody>
          <a:bodyPr/>
          <a:lstStyle/>
          <a:p>
            <a:r>
              <a:rPr lang="en-US" dirty="0"/>
              <a:t>Remaining (Engineering) Issues</a:t>
            </a:r>
          </a:p>
        </p:txBody>
      </p:sp>
      <p:sp>
        <p:nvSpPr>
          <p:cNvPr id="3" name="Content Placeholder 2">
            <a:extLst>
              <a:ext uri="{FF2B5EF4-FFF2-40B4-BE49-F238E27FC236}">
                <a16:creationId xmlns:a16="http://schemas.microsoft.com/office/drawing/2014/main" id="{02A42432-D766-F74A-91F1-6F2DD9C4A334}"/>
              </a:ext>
            </a:extLst>
          </p:cNvPr>
          <p:cNvSpPr>
            <a:spLocks noGrp="1"/>
          </p:cNvSpPr>
          <p:nvPr>
            <p:ph idx="1"/>
          </p:nvPr>
        </p:nvSpPr>
        <p:spPr/>
        <p:txBody>
          <a:bodyPr/>
          <a:lstStyle/>
          <a:p>
            <a:r>
              <a:rPr lang="en-US" dirty="0"/>
              <a:t>A vector of path cost may no longer defines a total order; candidate designs MUST discuss clear guidelines to applications on how to utilize partial ordering, and the consequences (i.e., operations considerations)</a:t>
            </a:r>
          </a:p>
          <a:p>
            <a:pPr lvl="1"/>
            <a:r>
              <a:rPr lang="en-US" dirty="0"/>
              <a:t>Leverage SIGCOMM’20 multi-criteria routing design</a:t>
            </a:r>
          </a:p>
          <a:p>
            <a:r>
              <a:rPr lang="en-US" dirty="0"/>
              <a:t>Incremental deployment: the chaining of domains may be broken due to incremental deployment (e.g., domain sequence is S -&gt; A -&gt; B -&gt; C -&gt; D, but C does not provide ALTO server)</a:t>
            </a:r>
          </a:p>
          <a:p>
            <a:pPr lvl="1"/>
            <a:r>
              <a:rPr lang="en-US" dirty="0"/>
              <a:t>Need to fix broken chains (e.g., proxy server based on BGP observation)</a:t>
            </a:r>
          </a:p>
          <a:p>
            <a:pPr lvl="1"/>
            <a:r>
              <a:rPr lang="en-US" dirty="0"/>
              <a:t>Need to discuss incentive for missing networks to deploy</a:t>
            </a:r>
          </a:p>
        </p:txBody>
      </p:sp>
    </p:spTree>
    <p:extLst>
      <p:ext uri="{BB962C8B-B14F-4D97-AF65-F5344CB8AC3E}">
        <p14:creationId xmlns:p14="http://schemas.microsoft.com/office/powerpoint/2010/main" val="791378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BD48F-41F1-FC4C-A905-C0F562C015DF}"/>
              </a:ext>
            </a:extLst>
          </p:cNvPr>
          <p:cNvSpPr>
            <a:spLocks noGrp="1"/>
          </p:cNvSpPr>
          <p:nvPr>
            <p:ph type="title"/>
          </p:nvPr>
        </p:nvSpPr>
        <p:spPr/>
        <p:txBody>
          <a:bodyPr/>
          <a:lstStyle/>
          <a:p>
            <a:r>
              <a:rPr lang="en-US" dirty="0"/>
              <a:t>Related References on Multidomain</a:t>
            </a:r>
          </a:p>
        </p:txBody>
      </p:sp>
      <p:sp>
        <p:nvSpPr>
          <p:cNvPr id="3" name="Content Placeholder 2">
            <a:extLst>
              <a:ext uri="{FF2B5EF4-FFF2-40B4-BE49-F238E27FC236}">
                <a16:creationId xmlns:a16="http://schemas.microsoft.com/office/drawing/2014/main" id="{81F4855E-25F9-4F4A-8301-B464A6600D03}"/>
              </a:ext>
            </a:extLst>
          </p:cNvPr>
          <p:cNvSpPr>
            <a:spLocks noGrp="1"/>
          </p:cNvSpPr>
          <p:nvPr>
            <p:ph idx="1"/>
          </p:nvPr>
        </p:nvSpPr>
        <p:spPr/>
        <p:txBody>
          <a:bodyPr>
            <a:normAutofit fontScale="85000" lnSpcReduction="20000"/>
          </a:bodyPr>
          <a:lstStyle/>
          <a:p>
            <a:pPr fontAlgn="base"/>
            <a:r>
              <a:rPr lang="en-US" u="sng" dirty="0">
                <a:hlinkClick r:id="rId2"/>
              </a:rPr>
              <a:t>https://datatracker.ietf.org/doc/draft-lachos-alto-multi-domain-use-cases/</a:t>
            </a:r>
            <a:endParaRPr lang="en-US" dirty="0"/>
          </a:p>
          <a:p>
            <a:pPr fontAlgn="base"/>
            <a:r>
              <a:rPr lang="en-US" u="sng" dirty="0">
                <a:hlinkClick r:id="rId3"/>
              </a:rPr>
              <a:t>https://datatracker.ietf.org/doc/draft-lachos-sfc-multi-domain-alto/</a:t>
            </a:r>
            <a:endParaRPr lang="en-US" dirty="0"/>
          </a:p>
          <a:p>
            <a:pPr fontAlgn="base"/>
            <a:r>
              <a:rPr lang="en-US" u="sng" dirty="0">
                <a:hlinkClick r:id="rId4"/>
              </a:rPr>
              <a:t>https://datatracker.ietf.org/doc/draft-lachosrothenberg-alto-brokermdo/</a:t>
            </a:r>
            <a:endParaRPr lang="en-US" dirty="0"/>
          </a:p>
          <a:p>
            <a:pPr fontAlgn="base"/>
            <a:r>
              <a:rPr lang="en-US" u="sng" dirty="0">
                <a:hlinkClick r:id="rId5"/>
              </a:rPr>
              <a:t>https://datatracker.ietf.org/doc/draft-lachosrothenberg-alto-md-e2e-ns/</a:t>
            </a:r>
            <a:endParaRPr lang="en-US" dirty="0"/>
          </a:p>
          <a:p>
            <a:pPr fontAlgn="base"/>
            <a:r>
              <a:rPr lang="en-US" dirty="0"/>
              <a:t>CERN use case</a:t>
            </a:r>
          </a:p>
          <a:p>
            <a:pPr lvl="1" fontAlgn="base"/>
            <a:r>
              <a:rPr lang="en-US" u="sng" dirty="0">
                <a:hlinkClick r:id="rId6"/>
              </a:rPr>
              <a:t>https://datatracker.ietf.org/doc/draft-xiang-alto-multidomain-analytics/</a:t>
            </a:r>
            <a:endParaRPr lang="en-US" dirty="0"/>
          </a:p>
          <a:p>
            <a:pPr lvl="1" fontAlgn="base"/>
            <a:r>
              <a:rPr lang="en-US" u="sng" dirty="0">
                <a:hlinkClick r:id="rId7"/>
              </a:rPr>
              <a:t>https://ieeexplore.ieee.org/abstract/document/8756056</a:t>
            </a:r>
            <a:endParaRPr lang="en-US" dirty="0"/>
          </a:p>
          <a:p>
            <a:pPr lvl="1" fontAlgn="base"/>
            <a:r>
              <a:rPr lang="en-US" u="sng" dirty="0">
                <a:hlinkClick r:id="rId8"/>
              </a:rPr>
              <a:t>https://www.sciencedirect.com/science/article/abs/pii/S0167739X18302413</a:t>
            </a:r>
            <a:endParaRPr lang="en-US" dirty="0"/>
          </a:p>
          <a:p>
            <a:pPr fontAlgn="base"/>
            <a:r>
              <a:rPr lang="en-US" dirty="0"/>
              <a:t>Inter-ALTO communication protocol</a:t>
            </a:r>
          </a:p>
          <a:p>
            <a:pPr lvl="1" fontAlgn="base"/>
            <a:r>
              <a:rPr lang="en-US" u="sng" dirty="0">
                <a:hlinkClick r:id="rId9"/>
              </a:rPr>
              <a:t>https://datatracker.ietf.org/doc/draft-dulinski-alto-inter-alto-protocol/</a:t>
            </a:r>
            <a:endParaRPr lang="en-US" dirty="0"/>
          </a:p>
          <a:p>
            <a:pPr fontAlgn="base"/>
            <a:r>
              <a:rPr lang="en-US" dirty="0"/>
              <a:t>ALTO network-server, server-server API</a:t>
            </a:r>
          </a:p>
          <a:p>
            <a:pPr lvl="1" fontAlgn="base"/>
            <a:r>
              <a:rPr lang="en-US" u="sng" dirty="0">
                <a:hlinkClick r:id="rId10"/>
              </a:rPr>
              <a:t>https://datatracker.ietf.org/doc/draft-medved-alto-svr-apis/</a:t>
            </a:r>
            <a:endParaRPr lang="en-US" dirty="0"/>
          </a:p>
        </p:txBody>
      </p:sp>
    </p:spTree>
    <p:extLst>
      <p:ext uri="{BB962C8B-B14F-4D97-AF65-F5344CB8AC3E}">
        <p14:creationId xmlns:p14="http://schemas.microsoft.com/office/powerpoint/2010/main" val="1222165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497A6-B6BE-4A44-8C95-86AD7B798169}"/>
              </a:ext>
            </a:extLst>
          </p:cNvPr>
          <p:cNvSpPr>
            <a:spLocks noGrp="1"/>
          </p:cNvSpPr>
          <p:nvPr>
            <p:ph type="title"/>
          </p:nvPr>
        </p:nvSpPr>
        <p:spPr/>
        <p:txBody>
          <a:bodyPr/>
          <a:lstStyle/>
          <a:p>
            <a:r>
              <a:rPr lang="en-US" dirty="0"/>
              <a:t>Details: Who Will Work on It</a:t>
            </a:r>
          </a:p>
        </p:txBody>
      </p:sp>
      <p:sp>
        <p:nvSpPr>
          <p:cNvPr id="3" name="Content Placeholder 2">
            <a:extLst>
              <a:ext uri="{FF2B5EF4-FFF2-40B4-BE49-F238E27FC236}">
                <a16:creationId xmlns:a16="http://schemas.microsoft.com/office/drawing/2014/main" id="{CE9EF70A-B59B-F14D-9F2F-54ED8107CF7D}"/>
              </a:ext>
            </a:extLst>
          </p:cNvPr>
          <p:cNvSpPr>
            <a:spLocks noGrp="1"/>
          </p:cNvSpPr>
          <p:nvPr>
            <p:ph idx="1"/>
          </p:nvPr>
        </p:nvSpPr>
        <p:spPr/>
        <p:txBody>
          <a:bodyPr>
            <a:normAutofit/>
          </a:bodyPr>
          <a:lstStyle/>
          <a:p>
            <a:r>
              <a:rPr lang="en-US" dirty="0"/>
              <a:t>Y. Richard Yang, Yale U.</a:t>
            </a:r>
          </a:p>
          <a:p>
            <a:r>
              <a:rPr lang="en-US" dirty="0"/>
              <a:t>Sebastian </a:t>
            </a:r>
            <a:r>
              <a:rPr lang="en-US" dirty="0" err="1"/>
              <a:t>Kiesel</a:t>
            </a:r>
            <a:r>
              <a:rPr lang="en-US" dirty="0"/>
              <a:t>, U. Stuttgart</a:t>
            </a:r>
          </a:p>
          <a:p>
            <a:r>
              <a:rPr lang="en-US" dirty="0"/>
              <a:t>Kai Gao, SCU</a:t>
            </a:r>
          </a:p>
          <a:p>
            <a:r>
              <a:rPr lang="en-US" dirty="0" err="1"/>
              <a:t>Bojre</a:t>
            </a:r>
            <a:r>
              <a:rPr lang="en-US" dirty="0"/>
              <a:t> Ohlman, Ericsson</a:t>
            </a:r>
          </a:p>
          <a:p>
            <a:r>
              <a:rPr lang="en-US" dirty="0"/>
              <a:t>Danny Perez, </a:t>
            </a:r>
            <a:r>
              <a:rPr lang="en-US" dirty="0" err="1"/>
              <a:t>Unicamp</a:t>
            </a:r>
            <a:endParaRPr lang="en-US" dirty="0"/>
          </a:p>
          <a:p>
            <a:r>
              <a:rPr lang="en-US" dirty="0"/>
              <a:t>Ingmar </a:t>
            </a:r>
            <a:r>
              <a:rPr lang="en-US" dirty="0" err="1"/>
              <a:t>Poese</a:t>
            </a:r>
            <a:r>
              <a:rPr lang="en-US" dirty="0"/>
              <a:t>, </a:t>
            </a:r>
            <a:r>
              <a:rPr lang="en-US" dirty="0" err="1"/>
              <a:t>Benocs</a:t>
            </a:r>
            <a:endParaRPr lang="en-US" dirty="0"/>
          </a:p>
          <a:p>
            <a:r>
              <a:rPr lang="en-US" dirty="0"/>
              <a:t>Harvey Newman, </a:t>
            </a:r>
            <a:r>
              <a:rPr lang="en-US" dirty="0" err="1"/>
              <a:t>CalTech</a:t>
            </a:r>
            <a:r>
              <a:rPr lang="en-US" dirty="0"/>
              <a:t>/CERN and the GNA-G DIS WG</a:t>
            </a:r>
          </a:p>
          <a:p>
            <a:r>
              <a:rPr lang="en-US" dirty="0" err="1"/>
              <a:t>Qiao</a:t>
            </a:r>
            <a:r>
              <a:rPr lang="en-US" dirty="0"/>
              <a:t> Xiang, XMU</a:t>
            </a:r>
          </a:p>
        </p:txBody>
      </p:sp>
    </p:spTree>
    <p:extLst>
      <p:ext uri="{BB962C8B-B14F-4D97-AF65-F5344CB8AC3E}">
        <p14:creationId xmlns:p14="http://schemas.microsoft.com/office/powerpoint/2010/main" val="12001713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1889</TotalTime>
  <Words>1347</Words>
  <Application>Microsoft Macintosh PowerPoint</Application>
  <PresentationFormat>Widescreen</PresentationFormat>
  <Paragraphs>114</Paragraphs>
  <Slides>14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ＭＳ Ｐゴシック</vt:lpstr>
      <vt:lpstr>Arial</vt:lpstr>
      <vt:lpstr>Calibri</vt:lpstr>
      <vt:lpstr>Calibri Light</vt:lpstr>
      <vt:lpstr>Courier New</vt:lpstr>
      <vt:lpstr>Georgia</vt:lpstr>
      <vt:lpstr>Office Theme</vt:lpstr>
      <vt:lpstr>ALTO Re-charter Item: Multidomain ALTO</vt:lpstr>
      <vt:lpstr>Problem (Relevance)</vt:lpstr>
      <vt:lpstr>Problem (Relevance)</vt:lpstr>
      <vt:lpstr>Problem (Relevance)</vt:lpstr>
      <vt:lpstr>A Potential Solution (Feasibility)</vt:lpstr>
      <vt:lpstr>Simple ALTO Extensions to Realize ALTO MDA</vt:lpstr>
      <vt:lpstr>Remaining (Engineering) Issues</vt:lpstr>
      <vt:lpstr>Related References on Multidomain</vt:lpstr>
      <vt:lpstr>Details: Who Will Work on It</vt:lpstr>
      <vt:lpstr>Details: Potential Milestones (1-2 years)</vt:lpstr>
      <vt:lpstr>Proposed Paragraph</vt:lpstr>
      <vt:lpstr>Backup Slides</vt:lpstr>
      <vt:lpstr>IETF ALTO 2008 → RFC 7285 (2014)</vt:lpstr>
      <vt:lpstr>Additional 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MD Abstraction</dc:title>
  <dc:creator>Microsoft Office User</dc:creator>
  <cp:lastModifiedBy>Microsoft Office User</cp:lastModifiedBy>
  <cp:revision>38</cp:revision>
  <cp:lastPrinted>2020-11-19T03:11:37Z</cp:lastPrinted>
  <dcterms:created xsi:type="dcterms:W3CDTF">2020-11-10T13:49:08Z</dcterms:created>
  <dcterms:modified xsi:type="dcterms:W3CDTF">2023-03-23T20:05:33Z</dcterms:modified>
</cp:coreProperties>
</file>

<file path=docProps/thumbnail.jpeg>
</file>